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Lst>
  <p:sldSz cy="6858000" cx="12192000"/>
  <p:notesSz cx="7099300" cy="102346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79FABA-5FC4-4458-B5CF-DE32B83E7013}">
  <a:tblStyle styleId="{D679FABA-5FC4-4458-B5CF-DE32B83E701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slide" Target="slides/slide74.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76363" cy="513508"/>
          </a:xfrm>
          <a:prstGeom prst="rect">
            <a:avLst/>
          </a:prstGeom>
          <a:noFill/>
          <a:ln>
            <a:noFill/>
          </a:ln>
        </p:spPr>
        <p:txBody>
          <a:bodyPr anchorCtr="0" anchor="t" bIns="49500" lIns="99025" spcFirstLastPara="1" rIns="99025" wrap="square" tIns="495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021294" y="0"/>
            <a:ext cx="3076363" cy="513508"/>
          </a:xfrm>
          <a:prstGeom prst="rect">
            <a:avLst/>
          </a:prstGeom>
          <a:noFill/>
          <a:ln>
            <a:noFill/>
          </a:ln>
        </p:spPr>
        <p:txBody>
          <a:bodyPr anchorCtr="0" anchor="t" bIns="49500" lIns="99025" spcFirstLastPara="1" rIns="99025" wrap="square" tIns="49500">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479425"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9930" y="4925407"/>
            <a:ext cx="5679440" cy="4029879"/>
          </a:xfrm>
          <a:prstGeom prst="rect">
            <a:avLst/>
          </a:prstGeom>
          <a:noFill/>
          <a:ln>
            <a:noFill/>
          </a:ln>
        </p:spPr>
        <p:txBody>
          <a:bodyPr anchorCtr="0" anchor="t" bIns="49500" lIns="99025" spcFirstLastPara="1" rIns="99025" wrap="square" tIns="495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721107"/>
            <a:ext cx="3076363" cy="513507"/>
          </a:xfrm>
          <a:prstGeom prst="rect">
            <a:avLst/>
          </a:prstGeom>
          <a:noFill/>
          <a:ln>
            <a:noFill/>
          </a:ln>
        </p:spPr>
        <p:txBody>
          <a:bodyPr anchorCtr="0" anchor="b" bIns="49500" lIns="99025" spcFirstLastPara="1" rIns="99025" wrap="square" tIns="49500">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021294" y="9721107"/>
            <a:ext cx="3076363" cy="513507"/>
          </a:xfrm>
          <a:prstGeom prst="rect">
            <a:avLst/>
          </a:prstGeom>
          <a:noFill/>
          <a:ln>
            <a:noFill/>
          </a:ln>
        </p:spPr>
        <p:txBody>
          <a:bodyPr anchorCtr="0" anchor="b" bIns="49500" lIns="99025" spcFirstLastPara="1" rIns="99025" wrap="square" tIns="49500">
            <a:noAutofit/>
          </a:bodyPr>
          <a:lstStyle/>
          <a:p>
            <a:pPr indent="0" lvl="0" marL="0" marR="0" rtl="0" algn="r">
              <a:spcBef>
                <a:spcPts val="0"/>
              </a:spcBef>
              <a:spcAft>
                <a:spcPts val="0"/>
              </a:spcAft>
              <a:buNone/>
            </a:pPr>
            <a:fld id="{00000000-1234-1234-1234-123412341234}" type="slidenum">
              <a:rPr b="0" i="0" lang="de-CH"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notes"/>
          <p:cNvSpPr/>
          <p:nvPr>
            <p:ph idx="2" type="sldImg"/>
          </p:nvPr>
        </p:nvSpPr>
        <p:spPr>
          <a:xfrm>
            <a:off x="479425"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1:notes"/>
          <p:cNvSpPr txBox="1"/>
          <p:nvPr>
            <p:ph idx="1" type="body"/>
          </p:nvPr>
        </p:nvSpPr>
        <p:spPr>
          <a:xfrm>
            <a:off x="709930" y="4925407"/>
            <a:ext cx="5679440" cy="4029879"/>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54" name="Google Shape;154;p1:notes"/>
          <p:cNvSpPr txBox="1"/>
          <p:nvPr>
            <p:ph idx="12" type="sldNum"/>
          </p:nvPr>
        </p:nvSpPr>
        <p:spPr>
          <a:xfrm>
            <a:off x="4021294" y="9721107"/>
            <a:ext cx="3076363" cy="513507"/>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1c1d2be77b_0_3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1c1d2be77b_0_3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39" name="Google Shape;239;g31c1d2be77b_0_3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1c1d2be77b_0_4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31c1d2be77b_0_4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49" name="Google Shape;249;g31c1d2be77b_0_4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1c1d2be77b_0_5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1c1d2be77b_0_5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rPr lang="de-CH"/>
              <a:t>https://aima.cs.berkeley.edu/2nd-ed/cover.htm</a:t>
            </a:r>
            <a:endParaRPr/>
          </a:p>
        </p:txBody>
      </p:sp>
      <p:sp>
        <p:nvSpPr>
          <p:cNvPr id="260" name="Google Shape;260;g31c1d2be77b_0_5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1c1d2be77b_0_6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1c1d2be77b_0_66: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68" name="Google Shape;268;g31c1d2be77b_0_66: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d67c50ada7_1_1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d67c50ada7_1_1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76" name="Google Shape;276;g2d67c50ada7_1_1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d67c50ada7_1_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d67c50ada7_1_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89" name="Google Shape;289;g2d67c50ada7_1_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1c456712bd_3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1c456712bd_3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99" name="Google Shape;299;g31c456712bd_3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1c456712bd_3_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1c456712bd_3_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09" name="Google Shape;309;g31c456712bd_3_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1c456712bd_3_2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1c456712bd_3_2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19" name="Google Shape;319;g31c456712bd_3_2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1c4e695407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1c4e695407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30" name="Google Shape;330;g31c4e695407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186bc81807_0_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3186bc81807_0_5: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162" name="Google Shape;162;g3186bc81807_0_5: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1c4e695407_0_2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1c4e695407_0_2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38" name="Google Shape;338;g31c4e695407_0_2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1c4e695407_0_1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1c4e695407_0_1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46" name="Google Shape;346;g31c4e695407_0_1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1c4e695407_0_4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1c4e695407_0_4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54" name="Google Shape;354;g31c4e695407_0_4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1c1d2be77b_0_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1c1d2be77b_0_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62" name="Google Shape;362;g31c1d2be77b_0_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d67c50ada7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2d67c50ada7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72" name="Google Shape;372;g2d67c50ada7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d67c50ada7_0_1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d67c50ada7_0_1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80" name="Google Shape;380;g2d67c50ada7_0_1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d67c50ada7_0_3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d67c50ada7_0_3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90" name="Google Shape;390;g2d67c50ada7_0_3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d67c50ada7_0_4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d67c50ada7_0_4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398" name="Google Shape;398;g2d67c50ada7_0_4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d67c50ada7_0_5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d67c50ada7_0_5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06" name="Google Shape;406;g2d67c50ada7_0_5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d67c50ada7_0_5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d67c50ada7_0_5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14" name="Google Shape;414;g2d67c50ada7_0_5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b4f2f3cb5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b4f2f3cb5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72" name="Google Shape;172;g31b4f2f3cb5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d67c50ada7_0_6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d67c50ada7_0_6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22" name="Google Shape;422;g2d67c50ada7_0_6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d67c50ada7_0_7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d67c50ada7_0_7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30" name="Google Shape;430;g2d67c50ada7_0_7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d67c50ada7_2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d67c50ada7_2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38" name="Google Shape;438;g2d67c50ada7_2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2d67c50ada7_2_7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2d67c50ada7_2_76: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49" name="Google Shape;449;g2d67c50ada7_2_76: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d67c50ada7_2_10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d67c50ada7_2_10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60" name="Google Shape;460;g2d67c50ada7_2_10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d67c50ada7_2_11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d67c50ada7_2_11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69" name="Google Shape;469;g2d67c50ada7_2_11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d67c50ada7_2_13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d67c50ada7_2_13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78" name="Google Shape;478;g2d67c50ada7_2_13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1b4f2f3cb5_0_15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1b4f2f3cb5_0_15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86" name="Google Shape;486;g31b4f2f3cb5_0_15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31c456712bd_5_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31c456712bd_5_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497" name="Google Shape;497;g31c456712bd_5_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1c456712bd_5_1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1c456712bd_5_1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08" name="Google Shape;508;g31c456712bd_5_1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1c6fcc1c3c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1c6fcc1c3c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83" name="Google Shape;183;g31c6fcc1c3c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1c456712bd_5_3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1c456712bd_5_3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19" name="Google Shape;519;g31c456712bd_5_3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31c456712bd_5_5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31c456712bd_5_5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32" name="Google Shape;532;g31c456712bd_5_5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31c456712bd_5_6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31c456712bd_5_6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43" name="Google Shape;543;g31c456712bd_5_6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1c456712bd_5_7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31c456712bd_5_7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554" name="Google Shape;554;g31c456712bd_5_7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31c456712bd_4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31c456712bd_4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rPr lang="de-CH"/>
              <a:t>The second dimension of the explosive growth of AI is the rise of probabilistic methods which do not rely on neurocomputational approaches to formalize a form of non-logical reasoning in the face of uncertainty.</a:t>
            </a:r>
            <a:endParaRPr/>
          </a:p>
          <a:p>
            <a:pPr indent="0" lvl="0" marL="0" rtl="0" algn="l">
              <a:spcBef>
                <a:spcPts val="0"/>
              </a:spcBef>
              <a:spcAft>
                <a:spcPts val="0"/>
              </a:spcAft>
              <a:buNone/>
            </a:pPr>
            <a:r>
              <a:rPr lang="de-CH"/>
              <a:t>Where traditionally AI is based on logic and </a:t>
            </a:r>
            <a:r>
              <a:rPr lang="de-CH"/>
              <a:t>technical philosophy, Eugene Charniak suggested and pushed a movement away from this logical based method towards a statistically driven one. </a:t>
            </a:r>
            <a:r>
              <a:rPr lang="de-CH">
                <a:highlight>
                  <a:srgbClr val="FFFFFF"/>
                </a:highlight>
              </a:rPr>
              <a:t>Charniak boldly proclaimed, in a talk tellingly entitled “Why Natural Language Processing is Now Statistical Natural Language Processing,” that logicist AI is moribund, and that the statistical approach is the only promising game in town – for the next 50 years. </a:t>
            </a:r>
            <a:r>
              <a:rPr lang="de-CH"/>
              <a:t>Whether this is true or not is certainly up for discussion. The probabilistic and logic-based methods are not too dissimilar in their core as both are dealing with propositions which can be true or false in both theories. But where a key difference is that the probability driven approach uses the idea of Random Variables deeply rooted in probability theory to describe a case of uncertainty for an observer, whereas in a logistic approach the observer would need to know the answer before hand.</a:t>
            </a:r>
            <a:endParaRPr/>
          </a:p>
          <a:p>
            <a:pPr indent="0" lvl="0" marL="0" rtl="0" algn="l">
              <a:spcBef>
                <a:spcPts val="0"/>
              </a:spcBef>
              <a:spcAft>
                <a:spcPts val="0"/>
              </a:spcAft>
              <a:buNone/>
            </a:pPr>
            <a:r>
              <a:t/>
            </a:r>
            <a:endParaRPr/>
          </a:p>
        </p:txBody>
      </p:sp>
      <p:sp>
        <p:nvSpPr>
          <p:cNvPr id="565" name="Google Shape;565;g31c456712bd_4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1c456712bd_6_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31c456712bd_6_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rPr lang="de-CH"/>
              <a:t>The probabilities can be described in a boolean way. Using the example of the review, that Barolo commited the murder and is guilty, there is a probability </a:t>
            </a:r>
            <a:r>
              <a:rPr lang="de-CH"/>
              <a:t>attached</a:t>
            </a:r>
            <a:r>
              <a:rPr lang="de-CH"/>
              <a:t> to either the outcome of true and false.</a:t>
            </a:r>
            <a:endParaRPr/>
          </a:p>
          <a:p>
            <a:pPr indent="0" lvl="0" marL="0" rtl="0" algn="l">
              <a:spcBef>
                <a:spcPts val="0"/>
              </a:spcBef>
              <a:spcAft>
                <a:spcPts val="0"/>
              </a:spcAft>
              <a:buNone/>
            </a:pPr>
            <a:r>
              <a:rPr lang="de-CH"/>
              <a:t>However the random variables can also be discrete, as for example the distribution and thus probability of the tea prices in china which would range from 1 to 5 {1,2,3,4,5}. </a:t>
            </a:r>
            <a:br>
              <a:rPr lang="de-CH"/>
            </a:br>
            <a:r>
              <a:rPr lang="de-CH"/>
              <a:t>These probabilities can be joined together following the principles of probability theory and thus also the Kalmogorov Axioms apply.</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a:t>
            </a:r>
            <a:r>
              <a:rPr lang="de-CH"/>
              <a:t>First axiom: Probabilities are real numbers that aren’t negative. A probability must be a real number that is not negative. The smallest probability of an event is zero, according to this principle. A probability theorem, on the other hand, does provide an upper bound.</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Second axiom:  At least one result in the sample space will occur with a probability of 1. This axiom states that viewing an experiment will result in a given outcome.</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Third axiom: In a sample space with an unlimited number of disconnected events, the probability of the union of events is equal to the sum of all event probabilities. This postulate establishes a link between a collection of disconnected events in a sample space and their individual probability. A probability theorem demonstrates how a finite set of discontinuous events can also be expressed as an infinite set.)</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Theorems of probability can then be derived using the axioms of probability.</a:t>
            </a:r>
            <a:endParaRPr/>
          </a:p>
          <a:p>
            <a:pPr indent="0" lvl="0" marL="0" rtl="0" algn="l">
              <a:spcBef>
                <a:spcPts val="0"/>
              </a:spcBef>
              <a:spcAft>
                <a:spcPts val="0"/>
              </a:spcAft>
              <a:buNone/>
            </a:pPr>
            <a:r>
              <a:rPr lang="de-CH"/>
              <a:t>Even with our simple </a:t>
            </a:r>
            <a:r>
              <a:rPr lang="de-CH"/>
              <a:t>example</a:t>
            </a:r>
            <a:r>
              <a:rPr lang="de-CH"/>
              <a:t> of guilty, weapon and tea prices, the number of atomic events already reached 20. This leads to on of two problems down the line, that these methods need to process incredible amounts of information.</a:t>
            </a:r>
            <a:endParaRPr/>
          </a:p>
          <a:p>
            <a:pPr indent="0" lvl="0" marL="0" rtl="0" algn="l">
              <a:spcBef>
                <a:spcPts val="0"/>
              </a:spcBef>
              <a:spcAft>
                <a:spcPts val="0"/>
              </a:spcAft>
              <a:buNone/>
            </a:pPr>
            <a:r>
              <a:rPr lang="de-CH"/>
              <a:t>And another problem which is more in the nature of the approach that like this it the </a:t>
            </a:r>
            <a:r>
              <a:rPr lang="de-CH"/>
              <a:t>expressivity</a:t>
            </a:r>
            <a:r>
              <a:rPr lang="de-CH"/>
              <a:t> is merely proprositional.</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Bayesian networks are supposed to solve these two issues.</a:t>
            </a:r>
            <a:endParaRPr/>
          </a:p>
          <a:p>
            <a:pPr indent="0" lvl="0" marL="0" rtl="0" algn="l">
              <a:spcBef>
                <a:spcPts val="0"/>
              </a:spcBef>
              <a:spcAft>
                <a:spcPts val="0"/>
              </a:spcAft>
              <a:buNone/>
            </a:pPr>
            <a:r>
              <a:t/>
            </a:r>
            <a:endParaRPr/>
          </a:p>
          <a:p>
            <a:pPr indent="0" lvl="0" marL="0" rtl="0" algn="l">
              <a:spcBef>
                <a:spcPts val="0"/>
              </a:spcBef>
              <a:spcAft>
                <a:spcPts val="0"/>
              </a:spcAft>
              <a:buNone/>
            </a:pPr>
            <a:r>
              <a:rPr lang="de-CH"/>
              <a:t>One practical application of this model is to ask for the probability of an hypothesis Hx being true. </a:t>
            </a:r>
            <a:r>
              <a:rPr lang="de-CH" sz="1250">
                <a:solidFill>
                  <a:srgbClr val="1A1A1A"/>
                </a:solidFill>
                <a:highlight>
                  <a:srgbClr val="FFFFFF"/>
                </a:highlight>
                <a:latin typeface="Times New Roman"/>
                <a:ea typeface="Times New Roman"/>
                <a:cs typeface="Times New Roman"/>
                <a:sym typeface="Times New Roman"/>
              </a:rPr>
              <a:t> For example, one of the central classes of meta-theorems in learning, </a:t>
            </a:r>
            <a:r>
              <a:rPr b="1" lang="de-CH" sz="1250">
                <a:solidFill>
                  <a:srgbClr val="1A1A1A"/>
                </a:solidFill>
                <a:highlight>
                  <a:srgbClr val="FFFFFF"/>
                </a:highlight>
                <a:latin typeface="Times New Roman"/>
                <a:ea typeface="Times New Roman"/>
                <a:cs typeface="Times New Roman"/>
                <a:sym typeface="Times New Roman"/>
              </a:rPr>
              <a:t>probably approximately correct (PAC)</a:t>
            </a:r>
            <a:r>
              <a:rPr lang="de-CH" sz="1250">
                <a:solidFill>
                  <a:srgbClr val="1A1A1A"/>
                </a:solidFill>
                <a:highlight>
                  <a:srgbClr val="FFFFFF"/>
                </a:highlight>
                <a:latin typeface="Times New Roman"/>
                <a:ea typeface="Times New Roman"/>
                <a:cs typeface="Times New Roman"/>
                <a:sym typeface="Times New Roman"/>
              </a:rPr>
              <a:t> theorems, are cast in terms of lower bounds of the probability that the mismatch between the induced/learnt </a:t>
            </a:r>
            <a:r>
              <a:rPr b="1" lang="de-CH" sz="1250">
                <a:solidFill>
                  <a:srgbClr val="1A1A1A"/>
                </a:solidFill>
                <a:highlight>
                  <a:srgbClr val="FFFFFF"/>
                </a:highlight>
                <a:latin typeface="Times New Roman"/>
                <a:ea typeface="Times New Roman"/>
                <a:cs typeface="Times New Roman"/>
                <a:sym typeface="Times New Roman"/>
              </a:rPr>
              <a:t>f</a:t>
            </a:r>
            <a:r>
              <a:rPr b="1" lang="de-CH" sz="950">
                <a:solidFill>
                  <a:srgbClr val="1A1A1A"/>
                </a:solidFill>
                <a:highlight>
                  <a:srgbClr val="FFFFFF"/>
                </a:highlight>
                <a:latin typeface="Times New Roman"/>
                <a:ea typeface="Times New Roman"/>
                <a:cs typeface="Times New Roman"/>
                <a:sym typeface="Times New Roman"/>
              </a:rPr>
              <a:t>L</a:t>
            </a:r>
            <a:r>
              <a:rPr lang="de-CH" sz="1250">
                <a:solidFill>
                  <a:srgbClr val="1A1A1A"/>
                </a:solidFill>
                <a:highlight>
                  <a:srgbClr val="FFFFFF"/>
                </a:highlight>
                <a:latin typeface="Times New Roman"/>
                <a:ea typeface="Times New Roman"/>
                <a:cs typeface="Times New Roman"/>
                <a:sym typeface="Times New Roman"/>
              </a:rPr>
              <a:t> function and the true function </a:t>
            </a:r>
            <a:r>
              <a:rPr b="1" lang="de-CH" sz="1250">
                <a:solidFill>
                  <a:srgbClr val="1A1A1A"/>
                </a:solidFill>
                <a:highlight>
                  <a:srgbClr val="FFFFFF"/>
                </a:highlight>
                <a:latin typeface="Times New Roman"/>
                <a:ea typeface="Times New Roman"/>
                <a:cs typeface="Times New Roman"/>
                <a:sym typeface="Times New Roman"/>
              </a:rPr>
              <a:t>f</a:t>
            </a:r>
            <a:r>
              <a:rPr b="1" lang="de-CH" sz="950">
                <a:solidFill>
                  <a:srgbClr val="1A1A1A"/>
                </a:solidFill>
                <a:highlight>
                  <a:srgbClr val="FFFFFF"/>
                </a:highlight>
                <a:latin typeface="Times New Roman"/>
                <a:ea typeface="Times New Roman"/>
                <a:cs typeface="Times New Roman"/>
                <a:sym typeface="Times New Roman"/>
              </a:rPr>
              <a:t>T</a:t>
            </a:r>
            <a:r>
              <a:rPr lang="de-CH" sz="1250">
                <a:solidFill>
                  <a:srgbClr val="1A1A1A"/>
                </a:solidFill>
                <a:highlight>
                  <a:srgbClr val="FFFFFF"/>
                </a:highlight>
                <a:latin typeface="Times New Roman"/>
                <a:ea typeface="Times New Roman"/>
                <a:cs typeface="Times New Roman"/>
                <a:sym typeface="Times New Roman"/>
              </a:rPr>
              <a:t> being less than a certain amount, given that the learnt function </a:t>
            </a:r>
            <a:r>
              <a:rPr b="1" lang="de-CH" sz="1250">
                <a:solidFill>
                  <a:srgbClr val="1A1A1A"/>
                </a:solidFill>
                <a:highlight>
                  <a:srgbClr val="FFFFFF"/>
                </a:highlight>
                <a:latin typeface="Times New Roman"/>
                <a:ea typeface="Times New Roman"/>
                <a:cs typeface="Times New Roman"/>
                <a:sym typeface="Times New Roman"/>
              </a:rPr>
              <a:t>f</a:t>
            </a:r>
            <a:r>
              <a:rPr b="1" lang="de-CH" sz="950">
                <a:solidFill>
                  <a:srgbClr val="1A1A1A"/>
                </a:solidFill>
                <a:highlight>
                  <a:srgbClr val="FFFFFF"/>
                </a:highlight>
                <a:latin typeface="Times New Roman"/>
                <a:ea typeface="Times New Roman"/>
                <a:cs typeface="Times New Roman"/>
                <a:sym typeface="Times New Roman"/>
              </a:rPr>
              <a:t>L</a:t>
            </a:r>
            <a:r>
              <a:rPr lang="de-CH" sz="1250">
                <a:solidFill>
                  <a:srgbClr val="1A1A1A"/>
                </a:solidFill>
                <a:highlight>
                  <a:srgbClr val="FFFFFF"/>
                </a:highlight>
                <a:latin typeface="Times New Roman"/>
                <a:ea typeface="Times New Roman"/>
                <a:cs typeface="Times New Roman"/>
                <a:sym typeface="Times New Roman"/>
              </a:rPr>
              <a:t> works well for a certain number of cases</a:t>
            </a:r>
            <a:endParaRPr/>
          </a:p>
        </p:txBody>
      </p:sp>
      <p:sp>
        <p:nvSpPr>
          <p:cNvPr id="575" name="Google Shape;575;g31c456712bd_6_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31c456712bd_6_1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31c456712bd_6_1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rPr lang="de-CH"/>
              <a:t>Based on the example of the Barolo mudrer case this is how a Bayesian network could look like. </a:t>
            </a:r>
            <a:endParaRPr/>
          </a:p>
          <a:p>
            <a:pPr indent="0" lvl="0" marL="0" rtl="0" algn="l">
              <a:spcBef>
                <a:spcPts val="0"/>
              </a:spcBef>
              <a:spcAft>
                <a:spcPts val="0"/>
              </a:spcAft>
              <a:buNone/>
            </a:pPr>
            <a:r>
              <a:rPr lang="de-CH"/>
              <a:t>There are three boolean variable guilty, </a:t>
            </a:r>
            <a:r>
              <a:rPr lang="de-CH"/>
              <a:t>intuition</a:t>
            </a:r>
            <a:r>
              <a:rPr lang="de-CH"/>
              <a:t> and weapon. The left-hand table explains their relationships. For this example they introduced the </a:t>
            </a:r>
            <a:r>
              <a:rPr lang="de-CH"/>
              <a:t>discrete variable of the tea prices in china as a discrete variable, raising the number of atomic events to 40 in this network. </a:t>
            </a:r>
            <a:endParaRPr/>
          </a:p>
          <a:p>
            <a:pPr indent="0" lvl="0" marL="0" rtl="0" algn="l">
              <a:spcBef>
                <a:spcPts val="0"/>
              </a:spcBef>
              <a:spcAft>
                <a:spcPts val="0"/>
              </a:spcAft>
              <a:buNone/>
            </a:pPr>
            <a:r>
              <a:rPr lang="de-CH" sz="1250">
                <a:solidFill>
                  <a:srgbClr val="1A1A1A"/>
                </a:solidFill>
                <a:highlight>
                  <a:srgbClr val="FFFFFF"/>
                </a:highlight>
                <a:latin typeface="Times New Roman"/>
                <a:ea typeface="Times New Roman"/>
                <a:cs typeface="Times New Roman"/>
                <a:sym typeface="Times New Roman"/>
              </a:rPr>
              <a:t>Notice the economy of the network, in striking contrast to the prospect, visited above, of listing all 40 possibilities. The price of tea in China is presumed to have no connection to the murder, and hence the relevant node is isolated</a:t>
            </a:r>
            <a:endParaRPr sz="1250">
              <a:solidFill>
                <a:srgbClr val="1A1A1A"/>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de-CH" sz="1250">
                <a:solidFill>
                  <a:srgbClr val="1A1A1A"/>
                </a:solidFill>
              </a:rPr>
              <a:t>Like this it is possible to calculate the possibility of a single atomic event or of course all of them and picking the one with the highest possibility.</a:t>
            </a:r>
            <a:endParaRPr sz="1250">
              <a:solidFill>
                <a:srgbClr val="1A1A1A"/>
              </a:solidFill>
            </a:endParaRPr>
          </a:p>
        </p:txBody>
      </p:sp>
      <p:sp>
        <p:nvSpPr>
          <p:cNvPr id="585" name="Google Shape;585;g31c456712bd_6_1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31b4f2f3cb5_0_16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31b4f2f3cb5_0_16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rPr lang="de-CH"/>
              <a:t>Future of AI in the paper: </a:t>
            </a:r>
            <a:endParaRPr/>
          </a:p>
          <a:p>
            <a:pPr indent="-317500" lvl="0" marL="457200" rtl="0" algn="l">
              <a:lnSpc>
                <a:spcPct val="115000"/>
              </a:lnSpc>
              <a:spcBef>
                <a:spcPts val="0"/>
              </a:spcBef>
              <a:spcAft>
                <a:spcPts val="0"/>
              </a:spcAft>
              <a:buSzPts val="1400"/>
              <a:buChar char="-"/>
            </a:pPr>
            <a:r>
              <a:rPr lang="de-CH"/>
              <a:t>Web search, pattern recognition (fingerprint verification), computer games, mathematical proof</a:t>
            </a:r>
            <a:endParaRPr/>
          </a:p>
          <a:p>
            <a:pPr indent="0" lvl="0" marL="0" rtl="0" algn="l">
              <a:lnSpc>
                <a:spcPct val="115000"/>
              </a:lnSpc>
              <a:spcBef>
                <a:spcPts val="0"/>
              </a:spcBef>
              <a:spcAft>
                <a:spcPts val="0"/>
              </a:spcAft>
              <a:buClr>
                <a:schemeClr val="dk1"/>
              </a:buClr>
              <a:buSzPts val="1100"/>
              <a:buFont typeface="Arial"/>
              <a:buNone/>
            </a:pPr>
            <a:r>
              <a:rPr lang="de-CH"/>
              <a:t>Since 2018 (when the paper was published) AI made enormous progress and we have new examples of AI in the wild. Specifically, </a:t>
            </a:r>
            <a:r>
              <a:rPr lang="de-CH"/>
              <a:t>AI has a great potential in various industries.</a:t>
            </a:r>
            <a:endParaRPr/>
          </a:p>
          <a:p>
            <a:pPr indent="0" lvl="0" marL="0" rtl="0" algn="l">
              <a:lnSpc>
                <a:spcPct val="115000"/>
              </a:lnSpc>
              <a:spcBef>
                <a:spcPts val="0"/>
              </a:spcBef>
              <a:spcAft>
                <a:spcPts val="0"/>
              </a:spcAft>
              <a:buClr>
                <a:schemeClr val="dk1"/>
              </a:buClr>
              <a:buSzPts val="1100"/>
              <a:buFont typeface="Arial"/>
              <a:buNone/>
            </a:pPr>
            <a:r>
              <a:rPr lang="de-CH"/>
              <a:t>Health Care Industry: Diseases can be diagnosed easier or even identified – easier decision making,</a:t>
            </a:r>
            <a:endParaRPr/>
          </a:p>
          <a:p>
            <a:pPr indent="0" lvl="0" marL="0" rtl="0" algn="l">
              <a:lnSpc>
                <a:spcPct val="115000"/>
              </a:lnSpc>
              <a:spcBef>
                <a:spcPts val="0"/>
              </a:spcBef>
              <a:spcAft>
                <a:spcPts val="0"/>
              </a:spcAft>
              <a:buNone/>
            </a:pPr>
            <a:r>
              <a:rPr lang="de-CH"/>
              <a:t>Self Driving Cars: </a:t>
            </a:r>
            <a:r>
              <a:rPr lang="de-CH"/>
              <a:t>(in the paper they mentioned that such vehicles were in the testing phase) Today, </a:t>
            </a:r>
            <a:r>
              <a:rPr lang="de-CH"/>
              <a:t>Is able to maneuvre it themselves without a Human behind the Wheel, just with recognition of the environment and with multiple real-time analyses</a:t>
            </a:r>
            <a:r>
              <a:rPr lang="de-CH"/>
              <a:t> </a:t>
            </a:r>
            <a:endParaRPr/>
          </a:p>
          <a:p>
            <a:pPr indent="0" lvl="0" marL="0" rtl="0" algn="l">
              <a:lnSpc>
                <a:spcPct val="115000"/>
              </a:lnSpc>
              <a:spcBef>
                <a:spcPts val="0"/>
              </a:spcBef>
              <a:spcAft>
                <a:spcPts val="0"/>
              </a:spcAft>
              <a:buClr>
                <a:schemeClr val="dk1"/>
              </a:buClr>
              <a:buSzPts val="1100"/>
              <a:buFont typeface="Arial"/>
              <a:buNone/>
            </a:pPr>
            <a:r>
              <a:rPr lang="de-CH"/>
              <a:t>Art: We can now generate images and create the most creative art works (Images: 2 AI generated images that won prizes at photo competitions and then revealed that they were generated by an AI)</a:t>
            </a:r>
            <a:endParaRPr/>
          </a:p>
          <a:p>
            <a:pPr indent="0" lvl="0" marL="0" rtl="0" algn="l">
              <a:lnSpc>
                <a:spcPct val="115000"/>
              </a:lnSpc>
              <a:spcBef>
                <a:spcPts val="0"/>
              </a:spcBef>
              <a:spcAft>
                <a:spcPts val="0"/>
              </a:spcAft>
              <a:buClr>
                <a:schemeClr val="dk1"/>
              </a:buClr>
              <a:buSzPts val="1100"/>
              <a:buFont typeface="Arial"/>
              <a:buNone/>
            </a:pPr>
            <a:r>
              <a:rPr lang="de-CH"/>
              <a:t>Generative AI: Let’s us to easier translate text and supports us in generating text passages – let’s us «speak» to technology like to a human-being</a:t>
            </a:r>
            <a:endParaRPr/>
          </a:p>
          <a:p>
            <a:pPr indent="0" lvl="0" marL="0" rtl="0" algn="l">
              <a:lnSpc>
                <a:spcPct val="115000"/>
              </a:lnSpc>
              <a:spcBef>
                <a:spcPts val="0"/>
              </a:spcBef>
              <a:spcAft>
                <a:spcPts val="0"/>
              </a:spcAft>
              <a:buClr>
                <a:schemeClr val="dk1"/>
              </a:buClr>
              <a:buSzPts val="1100"/>
              <a:buFont typeface="Arial"/>
              <a:buNone/>
            </a:pPr>
            <a:r>
              <a:rPr lang="de-CH"/>
              <a:t>There are a lot of things we can do with AI today and potentially in the future, but it is also important to recognize what are the limits?</a:t>
            </a:r>
            <a:endParaRPr/>
          </a:p>
          <a:p>
            <a:pPr indent="0" lvl="0" marL="0" rtl="0" algn="l">
              <a:spcBef>
                <a:spcPts val="0"/>
              </a:spcBef>
              <a:spcAft>
                <a:spcPts val="0"/>
              </a:spcAft>
              <a:buNone/>
            </a:pPr>
            <a:r>
              <a:t/>
            </a:r>
            <a:endParaRPr/>
          </a:p>
        </p:txBody>
      </p:sp>
      <p:sp>
        <p:nvSpPr>
          <p:cNvPr id="600" name="Google Shape;600;g31b4f2f3cb5_0_16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31b4f2f3cb5_0_18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31b4f2f3cb5_0_183: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Clr>
                <a:schemeClr val="dk1"/>
              </a:buClr>
              <a:buSzPts val="1100"/>
              <a:buFont typeface="Arial"/>
              <a:buNone/>
            </a:pPr>
            <a:r>
              <a:rPr lang="de-CH"/>
              <a:t>Limits: AI is only performing for the task it is trained for (with the data it is trained)</a:t>
            </a:r>
            <a:endParaRPr/>
          </a:p>
          <a:p>
            <a:pPr indent="0" lvl="0" marL="0" rtl="0" algn="l">
              <a:lnSpc>
                <a:spcPct val="115000"/>
              </a:lnSpc>
              <a:spcBef>
                <a:spcPts val="0"/>
              </a:spcBef>
              <a:spcAft>
                <a:spcPts val="0"/>
              </a:spcAft>
              <a:buClr>
                <a:schemeClr val="dk1"/>
              </a:buClr>
              <a:buSzPts val="1100"/>
              <a:buFont typeface="Arial"/>
              <a:buNone/>
            </a:pPr>
            <a:r>
              <a:rPr lang="de-CH"/>
              <a:t>For example: An AI tool that is trained to be very good at chess may master this task and is able to beat the bess human chess player in the world…</a:t>
            </a:r>
            <a:endParaRPr/>
          </a:p>
          <a:p>
            <a:pPr indent="0" lvl="0" marL="0" rtl="0" algn="l">
              <a:lnSpc>
                <a:spcPct val="115000"/>
              </a:lnSpc>
              <a:spcBef>
                <a:spcPts val="0"/>
              </a:spcBef>
              <a:spcAft>
                <a:spcPts val="0"/>
              </a:spcAft>
              <a:buNone/>
            </a:pPr>
            <a:r>
              <a:rPr lang="de-CH"/>
              <a:t>… But if you set it in front of a Monopoly board and want it to play Monopoly, ...it fails miserably. </a:t>
            </a:r>
            <a:endParaRPr/>
          </a:p>
        </p:txBody>
      </p:sp>
      <p:sp>
        <p:nvSpPr>
          <p:cNvPr id="613" name="Google Shape;613;g31b4f2f3cb5_0_183: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1b4f2f3cb5_0_19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31b4f2f3cb5_0_199: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Clr>
                <a:schemeClr val="dk1"/>
              </a:buClr>
              <a:buSzPts val="1100"/>
              <a:buFont typeface="Arial"/>
              <a:buNone/>
            </a:pPr>
            <a:r>
              <a:rPr lang="de-CH"/>
              <a:t>But also for the tasks at the AI is trained for, (it may perform good,) but it is never correct in 100% of the cases.</a:t>
            </a:r>
            <a:endParaRPr/>
          </a:p>
          <a:p>
            <a:pPr indent="0" lvl="0" marL="0" rtl="0" algn="l">
              <a:lnSpc>
                <a:spcPct val="115000"/>
              </a:lnSpc>
              <a:spcBef>
                <a:spcPts val="0"/>
              </a:spcBef>
              <a:spcAft>
                <a:spcPts val="0"/>
              </a:spcAft>
              <a:buClr>
                <a:schemeClr val="dk1"/>
              </a:buClr>
              <a:buSzPts val="1100"/>
              <a:buFont typeface="Arial"/>
              <a:buNone/>
            </a:pPr>
            <a:r>
              <a:rPr lang="de-CH"/>
              <a:t>Self-driving cars: When we look at the example of the self-driving cars, there is the possibility, that one of the surroundings gets categorized wrongly which in one instance led to a woman being hospitalized, because a self-driving car didnt recognize her as a human. As a consequence, the autonomous self-driving cars are not operating anymore in San Francisco.</a:t>
            </a:r>
            <a:endParaRPr/>
          </a:p>
          <a:p>
            <a:pPr indent="0" lvl="0" marL="0" rtl="0" algn="l">
              <a:lnSpc>
                <a:spcPct val="115000"/>
              </a:lnSpc>
              <a:spcBef>
                <a:spcPts val="0"/>
              </a:spcBef>
              <a:spcAft>
                <a:spcPts val="0"/>
              </a:spcAft>
              <a:buClr>
                <a:schemeClr val="dk1"/>
              </a:buClr>
              <a:buSzPts val="1100"/>
              <a:buFont typeface="Arial"/>
              <a:buNone/>
            </a:pPr>
            <a:r>
              <a:rPr lang="de-CH"/>
              <a:t>ChatGPT: It can be a good assistance, but (da es «lediglich» schaut, welches mit grösser wahrscheinlichkeit das nächste wort in der wortfolge/kette sein kann) it also hallucinates aussagen. Here we see, how much false information was in an output generated by ChatGPT.</a:t>
            </a:r>
            <a:endParaRPr/>
          </a:p>
          <a:p>
            <a:pPr indent="0" lvl="0" marL="0" rtl="0" algn="l">
              <a:lnSpc>
                <a:spcPct val="115000"/>
              </a:lnSpc>
              <a:spcBef>
                <a:spcPts val="0"/>
              </a:spcBef>
              <a:spcAft>
                <a:spcPts val="0"/>
              </a:spcAft>
              <a:buClr>
                <a:schemeClr val="dk1"/>
              </a:buClr>
              <a:buSzPts val="1100"/>
              <a:buFont typeface="Arial"/>
              <a:buNone/>
            </a:pPr>
            <a:r>
              <a:rPr lang="de-CH"/>
              <a:t>Third we have an image recognition system: The system was trained to recognize baseballs, but it often failed and saw an espresso in the image. Here the wrong classification does not harm anyone, but imagine a image classification system that aims to detect tumors in radiology images. A wrong classification there can have crucial consequences for the health of the patient.</a:t>
            </a:r>
            <a:endParaRPr/>
          </a:p>
          <a:p>
            <a:pPr indent="0" lvl="0" marL="0" rtl="0" algn="l">
              <a:lnSpc>
                <a:spcPct val="115000"/>
              </a:lnSpc>
              <a:spcBef>
                <a:spcPts val="0"/>
              </a:spcBef>
              <a:spcAft>
                <a:spcPts val="0"/>
              </a:spcAft>
              <a:buNone/>
            </a:pPr>
            <a:r>
              <a:rPr lang="de-CH"/>
              <a:t>But also when an AI tool does perform well, it can have negative implications. </a:t>
            </a:r>
            <a:endParaRPr/>
          </a:p>
        </p:txBody>
      </p:sp>
      <p:sp>
        <p:nvSpPr>
          <p:cNvPr id="628" name="Google Shape;628;g31b4f2f3cb5_0_199: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1c6fcc1c3c_0_3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1c6fcc1c3c_0_3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193" name="Google Shape;193;g31c6fcc1c3c_0_3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1b4f2f3cb5_0_21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31b4f2f3cb5_0_21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rPr lang="de-CH"/>
              <a:t>Then we speak of the so-called dual use problem.</a:t>
            </a:r>
            <a:endParaRPr/>
          </a:p>
          <a:p>
            <a:pPr indent="0" lvl="0" marL="0" rtl="0" algn="l">
              <a:lnSpc>
                <a:spcPct val="115000"/>
              </a:lnSpc>
              <a:spcBef>
                <a:spcPts val="0"/>
              </a:spcBef>
              <a:spcAft>
                <a:spcPts val="0"/>
              </a:spcAft>
              <a:buNone/>
            </a:pPr>
            <a:r>
              <a:rPr lang="de-CH"/>
              <a:t>Dual use problem: Inventions can be used for a negative purpose</a:t>
            </a:r>
            <a:endParaRPr/>
          </a:p>
          <a:p>
            <a:pPr indent="0" lvl="0" marL="0" rtl="0" algn="l">
              <a:lnSpc>
                <a:spcPct val="115000"/>
              </a:lnSpc>
              <a:spcBef>
                <a:spcPts val="0"/>
              </a:spcBef>
              <a:spcAft>
                <a:spcPts val="0"/>
              </a:spcAft>
              <a:buNone/>
            </a:pPr>
            <a:r>
              <a:rPr lang="de-CH"/>
              <a:t>(AI to generate images/art can be beneficial and be used to create beautiful artwork, but it can also be used to generate False Information at a massive scale and spread fake information, e.g. the popular generated image of the pope)</a:t>
            </a:r>
            <a:endParaRPr/>
          </a:p>
          <a:p>
            <a:pPr indent="0" lvl="0" marL="0" rtl="0" algn="l">
              <a:lnSpc>
                <a:spcPct val="115000"/>
              </a:lnSpc>
              <a:spcBef>
                <a:spcPts val="0"/>
              </a:spcBef>
              <a:spcAft>
                <a:spcPts val="0"/>
              </a:spcAft>
              <a:buNone/>
            </a:pPr>
            <a:r>
              <a:rPr lang="de-CH"/>
              <a:t>Case where researchers worked with an AI algorithm that developed blueprints of molecules that then were used to develop drugs to help patients, they tested a thing with the algorithm. -&gt; 0 zu 1 geändert, dass es möglichst toxische molekül-blueprints erstellen soll -&gt; am nächsten Tag hatten sie 10’000 baupläne für nervengifte, die zu den deadliest of the welt zählen.</a:t>
            </a:r>
            <a:endParaRPr/>
          </a:p>
          <a:p>
            <a:pPr indent="0" lvl="0" marL="0" rtl="0" algn="l">
              <a:lnSpc>
                <a:spcPct val="115000"/>
              </a:lnSpc>
              <a:spcBef>
                <a:spcPts val="0"/>
              </a:spcBef>
              <a:spcAft>
                <a:spcPts val="0"/>
              </a:spcAft>
              <a:buNone/>
            </a:pPr>
            <a:r>
              <a:rPr lang="de-CH"/>
              <a:t>So we can see that AI has huge potential and can do a lot of good in the world. But it also has its limitations, which is why it is very important that we treat AI responsibly and always take a critical and reflective view of it. This concludes our presentation of chapters 3 to 5. </a:t>
            </a:r>
            <a:endParaRPr/>
          </a:p>
        </p:txBody>
      </p:sp>
      <p:sp>
        <p:nvSpPr>
          <p:cNvPr id="640" name="Google Shape;640;g31b4f2f3cb5_0_21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d67c50ada7_4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3" name="Google Shape;653;g2d67c50ada7_4_7: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654" name="Google Shape;654;g2d67c50ada7_4_7: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d67c50ada7_4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d67c50ada7_4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663" name="Google Shape;663;g2d67c50ada7_4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d67c50ada7_4_1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d67c50ada7_4_1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671" name="Google Shape;671;g2d67c50ada7_4_1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2d67c50ada7_4_2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2d67c50ada7_4_2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679" name="Google Shape;679;g2d67c50ada7_4_2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2d67c50ada7_4_3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2d67c50ada7_4_3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687" name="Google Shape;687;g2d67c50ada7_4_3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1a6a14aa22_5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94" name="Google Shape;694;g31a6a14aa22_5_0: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695" name="Google Shape;695;g31a6a14aa22_5_0: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31a6a14aa22_5_2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3" name="Google Shape;703;g31a6a14aa22_5_20: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04" name="Google Shape;704;g31a6a14aa22_5_20: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31a6a14aa22_5_4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3" name="Google Shape;713;g31a6a14aa22_5_41: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14" name="Google Shape;714;g31a6a14aa22_5_41: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31a6a14aa22_5_53: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3" name="Google Shape;723;g31a6a14aa22_5_53: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24" name="Google Shape;724;g31a6a14aa22_5_53: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1c6fcc1c3c_0_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1c6fcc1c3c_0_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02" name="Google Shape;202;g31c6fcc1c3c_0_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31a6a14aa22_5_15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3" name="Google Shape;733;g31a6a14aa22_5_152: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34" name="Google Shape;734;g31a6a14aa22_5_152: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31a6a14aa22_5_7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3" name="Google Shape;743;g31a6a14aa22_5_75: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44" name="Google Shape;744;g31a6a14aa22_5_75: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31a6a14aa22_5_86: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3" name="Google Shape;753;g31a6a14aa22_5_86: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54" name="Google Shape;754;g31a6a14aa22_5_86: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31a6a14aa22_5_9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63" name="Google Shape;763;g31a6a14aa22_5_97: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64" name="Google Shape;764;g31a6a14aa22_5_97: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31a6a14aa22_5_10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3" name="Google Shape;773;g31a6a14aa22_5_108: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74" name="Google Shape;774;g31a6a14aa22_5_108: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31a6a14aa22_5_119: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83" name="Google Shape;783;g31a6a14aa22_5_119: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84" name="Google Shape;784;g31a6a14aa22_5_119: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31a6a14aa22_5_13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3" name="Google Shape;793;g31a6a14aa22_5_130:notes"/>
          <p:cNvSpPr txBox="1"/>
          <p:nvPr>
            <p:ph idx="1" type="body"/>
          </p:nvPr>
        </p:nvSpPr>
        <p:spPr>
          <a:xfrm>
            <a:off x="709930" y="4925407"/>
            <a:ext cx="5679300" cy="4029900"/>
          </a:xfrm>
          <a:prstGeom prst="rect">
            <a:avLst/>
          </a:prstGeom>
          <a:noFill/>
          <a:ln>
            <a:noFill/>
          </a:ln>
        </p:spPr>
        <p:txBody>
          <a:bodyPr anchorCtr="0" anchor="t" bIns="49500" lIns="99025" spcFirstLastPara="1" rIns="99025" wrap="square" tIns="49500">
            <a:noAutofit/>
          </a:bodyPr>
          <a:lstStyle/>
          <a:p>
            <a:pPr indent="0" lvl="0" marL="0" rtl="0" algn="l">
              <a:spcBef>
                <a:spcPts val="0"/>
              </a:spcBef>
              <a:spcAft>
                <a:spcPts val="0"/>
              </a:spcAft>
              <a:buClr>
                <a:schemeClr val="dk1"/>
              </a:buClr>
              <a:buSzPts val="1100"/>
              <a:buFont typeface="Arial"/>
              <a:buNone/>
            </a:pPr>
            <a:r>
              <a:rPr lang="de-CH" sz="1000">
                <a:latin typeface="Arial"/>
                <a:ea typeface="Arial"/>
                <a:cs typeface="Arial"/>
                <a:sym typeface="Arial"/>
              </a:rPr>
              <a:t>Vorstellung Sukanya und Sigve, Umfrage</a:t>
            </a:r>
            <a:endParaRPr sz="300"/>
          </a:p>
        </p:txBody>
      </p:sp>
      <p:sp>
        <p:nvSpPr>
          <p:cNvPr id="794" name="Google Shape;794;g31a6a14aa22_5_130:notes"/>
          <p:cNvSpPr txBox="1"/>
          <p:nvPr>
            <p:ph idx="12" type="sldNum"/>
          </p:nvPr>
        </p:nvSpPr>
        <p:spPr>
          <a:xfrm>
            <a:off x="4021294" y="9721107"/>
            <a:ext cx="3076500" cy="513600"/>
          </a:xfrm>
          <a:prstGeom prst="rect">
            <a:avLst/>
          </a:prstGeom>
          <a:noFill/>
          <a:ln>
            <a:noFill/>
          </a:ln>
        </p:spPr>
        <p:txBody>
          <a:bodyPr anchorCtr="0" anchor="b" bIns="49500" lIns="99025" spcFirstLastPara="1" rIns="99025" wrap="square" tIns="49500">
            <a:noAutofit/>
          </a:body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31ba8e0fddf_0_17: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31ba8e0fddf_0_17: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rPr lang="de-CH"/>
              <a:t>Then we speak of the so-called dual use problem.</a:t>
            </a:r>
            <a:endParaRPr/>
          </a:p>
          <a:p>
            <a:pPr indent="0" lvl="0" marL="0" rtl="0" algn="l">
              <a:lnSpc>
                <a:spcPct val="115000"/>
              </a:lnSpc>
              <a:spcBef>
                <a:spcPts val="0"/>
              </a:spcBef>
              <a:spcAft>
                <a:spcPts val="0"/>
              </a:spcAft>
              <a:buNone/>
            </a:pPr>
            <a:r>
              <a:rPr lang="de-CH"/>
              <a:t>Dual use problem: Inventions can be used for a negative purpose</a:t>
            </a:r>
            <a:endParaRPr/>
          </a:p>
          <a:p>
            <a:pPr indent="0" lvl="0" marL="0" rtl="0" algn="l">
              <a:lnSpc>
                <a:spcPct val="115000"/>
              </a:lnSpc>
              <a:spcBef>
                <a:spcPts val="0"/>
              </a:spcBef>
              <a:spcAft>
                <a:spcPts val="0"/>
              </a:spcAft>
              <a:buNone/>
            </a:pPr>
            <a:r>
              <a:rPr lang="de-CH"/>
              <a:t>(AI to generate images/art can be beneficial and be used to create beautiful artwork, but it can also be used to generate False Information at a massive scale and spread fake information, e.g. the popular generated image of the pope)</a:t>
            </a:r>
            <a:endParaRPr/>
          </a:p>
          <a:p>
            <a:pPr indent="0" lvl="0" marL="0" rtl="0" algn="l">
              <a:lnSpc>
                <a:spcPct val="115000"/>
              </a:lnSpc>
              <a:spcBef>
                <a:spcPts val="0"/>
              </a:spcBef>
              <a:spcAft>
                <a:spcPts val="0"/>
              </a:spcAft>
              <a:buNone/>
            </a:pPr>
            <a:r>
              <a:rPr lang="de-CH"/>
              <a:t>Case where researchers worked with an AI algorithm that developed blueprints of molecules that then were used to develop drugs to help patients, they tested a thing with the algorithm. -&gt; 0 zu 1 geändert, dass es möglichst toxische molekül-blueprints erstellen soll -&gt; am nächsten Tag hatten sie 10’000 baupläne für nervengifte, die zu den deadliest of the welt zählen.</a:t>
            </a:r>
            <a:endParaRPr/>
          </a:p>
          <a:p>
            <a:pPr indent="0" lvl="0" marL="0" rtl="0" algn="l">
              <a:lnSpc>
                <a:spcPct val="115000"/>
              </a:lnSpc>
              <a:spcBef>
                <a:spcPts val="0"/>
              </a:spcBef>
              <a:spcAft>
                <a:spcPts val="0"/>
              </a:spcAft>
              <a:buNone/>
            </a:pPr>
            <a:r>
              <a:rPr lang="de-CH"/>
              <a:t>So we can see that AI has huge potential and can do a lot of good in the world. But it also has its limitations, which is why it is very important that we treat AI responsibly and always take a critical and reflective view of it. This concludes our presentation of chapters 3 to 5. </a:t>
            </a:r>
            <a:endParaRPr/>
          </a:p>
        </p:txBody>
      </p:sp>
      <p:sp>
        <p:nvSpPr>
          <p:cNvPr id="804" name="Google Shape;804;g31ba8e0fddf_0_17: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31ba8e0fddf_0_3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31ba8e0fddf_0_3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rPr lang="de-CH"/>
              <a:t>Then we speak of the so-called dual use problem.</a:t>
            </a:r>
            <a:endParaRPr/>
          </a:p>
          <a:p>
            <a:pPr indent="0" lvl="0" marL="0" rtl="0" algn="l">
              <a:lnSpc>
                <a:spcPct val="115000"/>
              </a:lnSpc>
              <a:spcBef>
                <a:spcPts val="0"/>
              </a:spcBef>
              <a:spcAft>
                <a:spcPts val="0"/>
              </a:spcAft>
              <a:buNone/>
            </a:pPr>
            <a:r>
              <a:rPr lang="de-CH"/>
              <a:t>Dual use problem: Inventions can be used for a negative purpose</a:t>
            </a:r>
            <a:endParaRPr/>
          </a:p>
          <a:p>
            <a:pPr indent="0" lvl="0" marL="0" rtl="0" algn="l">
              <a:lnSpc>
                <a:spcPct val="115000"/>
              </a:lnSpc>
              <a:spcBef>
                <a:spcPts val="0"/>
              </a:spcBef>
              <a:spcAft>
                <a:spcPts val="0"/>
              </a:spcAft>
              <a:buNone/>
            </a:pPr>
            <a:r>
              <a:rPr lang="de-CH"/>
              <a:t>(AI to generate images/art can be beneficial and be used to create beautiful artwork, but it can also be used to generate False Information at a massive scale and spread fake information, e.g. the popular generated image of the pope)</a:t>
            </a:r>
            <a:endParaRPr/>
          </a:p>
          <a:p>
            <a:pPr indent="0" lvl="0" marL="0" rtl="0" algn="l">
              <a:lnSpc>
                <a:spcPct val="115000"/>
              </a:lnSpc>
              <a:spcBef>
                <a:spcPts val="0"/>
              </a:spcBef>
              <a:spcAft>
                <a:spcPts val="0"/>
              </a:spcAft>
              <a:buNone/>
            </a:pPr>
            <a:r>
              <a:rPr lang="de-CH"/>
              <a:t>Case where researchers worked with an AI algorithm that developed blueprints of molecules that then were used to develop drugs to help patients, they tested a thing with the algorithm. -&gt; 0 zu 1 geändert, dass es möglichst toxische molekül-blueprints erstellen soll -&gt; am nächsten Tag hatten sie 10’000 baupläne für nervengifte, die zu den deadliest of the welt zählen.</a:t>
            </a:r>
            <a:endParaRPr/>
          </a:p>
          <a:p>
            <a:pPr indent="0" lvl="0" marL="0" rtl="0" algn="l">
              <a:lnSpc>
                <a:spcPct val="115000"/>
              </a:lnSpc>
              <a:spcBef>
                <a:spcPts val="0"/>
              </a:spcBef>
              <a:spcAft>
                <a:spcPts val="0"/>
              </a:spcAft>
              <a:buNone/>
            </a:pPr>
            <a:r>
              <a:rPr lang="de-CH"/>
              <a:t>So we can see that AI has huge potential and can do a lot of good in the world. But it also has its limitations, which is why it is very important that we treat AI responsibly and always take a critical and reflective view of it. This concludes our presentation of chapters 3 to 5. </a:t>
            </a:r>
            <a:endParaRPr/>
          </a:p>
        </p:txBody>
      </p:sp>
      <p:sp>
        <p:nvSpPr>
          <p:cNvPr id="814" name="Google Shape;814;g31ba8e0fddf_0_3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31ba8e0fddf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31ba8e0fddf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lnSpc>
                <a:spcPct val="115000"/>
              </a:lnSpc>
              <a:spcBef>
                <a:spcPts val="0"/>
              </a:spcBef>
              <a:spcAft>
                <a:spcPts val="0"/>
              </a:spcAft>
              <a:buNone/>
            </a:pPr>
            <a:r>
              <a:rPr lang="de-CH"/>
              <a:t>Then we speak of the so-called dual use problem.</a:t>
            </a:r>
            <a:endParaRPr/>
          </a:p>
          <a:p>
            <a:pPr indent="0" lvl="0" marL="0" rtl="0" algn="l">
              <a:lnSpc>
                <a:spcPct val="115000"/>
              </a:lnSpc>
              <a:spcBef>
                <a:spcPts val="0"/>
              </a:spcBef>
              <a:spcAft>
                <a:spcPts val="0"/>
              </a:spcAft>
              <a:buNone/>
            </a:pPr>
            <a:r>
              <a:rPr lang="de-CH"/>
              <a:t>Dual use problem: Inventions can be used for a negative purpose</a:t>
            </a:r>
            <a:endParaRPr/>
          </a:p>
          <a:p>
            <a:pPr indent="0" lvl="0" marL="0" rtl="0" algn="l">
              <a:lnSpc>
                <a:spcPct val="115000"/>
              </a:lnSpc>
              <a:spcBef>
                <a:spcPts val="0"/>
              </a:spcBef>
              <a:spcAft>
                <a:spcPts val="0"/>
              </a:spcAft>
              <a:buNone/>
            </a:pPr>
            <a:r>
              <a:rPr lang="de-CH"/>
              <a:t>(AI to generate images/art can be beneficial and be used to create beautiful artwork, but it can also be used to generate False Information at a massive scale and spread fake information, e.g. the popular generated image of the pope)</a:t>
            </a:r>
            <a:endParaRPr/>
          </a:p>
          <a:p>
            <a:pPr indent="0" lvl="0" marL="0" rtl="0" algn="l">
              <a:lnSpc>
                <a:spcPct val="115000"/>
              </a:lnSpc>
              <a:spcBef>
                <a:spcPts val="0"/>
              </a:spcBef>
              <a:spcAft>
                <a:spcPts val="0"/>
              </a:spcAft>
              <a:buNone/>
            </a:pPr>
            <a:r>
              <a:rPr lang="de-CH"/>
              <a:t>Case where researchers worked with an AI algorithm that developed blueprints of molecules that then were used to develop drugs to help patients, they tested a thing with the algorithm. -&gt; 0 zu 1 geändert, dass es möglichst toxische molekül-blueprints erstellen soll -&gt; am nächsten Tag hatten sie 10’000 baupläne für nervengifte, die zu den deadliest of the welt zählen.</a:t>
            </a:r>
            <a:endParaRPr/>
          </a:p>
          <a:p>
            <a:pPr indent="0" lvl="0" marL="0" rtl="0" algn="l">
              <a:lnSpc>
                <a:spcPct val="115000"/>
              </a:lnSpc>
              <a:spcBef>
                <a:spcPts val="0"/>
              </a:spcBef>
              <a:spcAft>
                <a:spcPts val="0"/>
              </a:spcAft>
              <a:buNone/>
            </a:pPr>
            <a:r>
              <a:rPr lang="de-CH"/>
              <a:t>So we can see that AI has huge potential and can do a lot of good in the world. But it also has its limitations, which is why it is very important that we treat AI responsibly and always take a critical and reflective view of it. This concludes our presentation of chapters 3 to 5. </a:t>
            </a:r>
            <a:endParaRPr/>
          </a:p>
        </p:txBody>
      </p:sp>
      <p:sp>
        <p:nvSpPr>
          <p:cNvPr id="826" name="Google Shape;826;g31ba8e0fddf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1c6fcc1c3c_0_14: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1c6fcc1c3c_0_14: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11" name="Google Shape;211;g31c6fcc1c3c_0_14: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31c456712bd_0_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31c456712bd_0_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836" name="Google Shape;836;g31c456712bd_0_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1c456712bd_1_5: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31c456712bd_1_5: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847" name="Google Shape;847;g31c456712bd_1_5: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31c456712bd_1_2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31c456712bd_1_2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858" name="Google Shape;858;g31c456712bd_1_2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1c456712bd_1_32: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1c456712bd_1_32: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866" name="Google Shape;866;g31c456712bd_1_32: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31c456712bd_1_40: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31c456712bd_1_40: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875" name="Google Shape;875;g31c456712bd_1_40: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1c6fcc1c3c_0_21: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1c6fcc1c3c_0_21: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19" name="Google Shape;219;g31c6fcc1c3c_0_21: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1c1d2be77b_0_18:notes"/>
          <p:cNvSpPr/>
          <p:nvPr>
            <p:ph idx="2" type="sldImg"/>
          </p:nvPr>
        </p:nvSpPr>
        <p:spPr>
          <a:xfrm>
            <a:off x="479425" y="1279525"/>
            <a:ext cx="6140400" cy="34545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1c1d2be77b_0_18:notes"/>
          <p:cNvSpPr txBox="1"/>
          <p:nvPr>
            <p:ph idx="1" type="body"/>
          </p:nvPr>
        </p:nvSpPr>
        <p:spPr>
          <a:xfrm>
            <a:off x="709930" y="4925407"/>
            <a:ext cx="5679300" cy="4029900"/>
          </a:xfrm>
          <a:prstGeom prst="rect">
            <a:avLst/>
          </a:prstGeom>
        </p:spPr>
        <p:txBody>
          <a:bodyPr anchorCtr="0" anchor="t" bIns="49500" lIns="99025" spcFirstLastPara="1" rIns="99025" wrap="square" tIns="49500">
            <a:noAutofit/>
          </a:bodyPr>
          <a:lstStyle/>
          <a:p>
            <a:pPr indent="0" lvl="0" marL="0" rtl="0" algn="l">
              <a:spcBef>
                <a:spcPts val="0"/>
              </a:spcBef>
              <a:spcAft>
                <a:spcPts val="0"/>
              </a:spcAft>
              <a:buNone/>
            </a:pPr>
            <a:r>
              <a:t/>
            </a:r>
            <a:endParaRPr/>
          </a:p>
        </p:txBody>
      </p:sp>
      <p:sp>
        <p:nvSpPr>
          <p:cNvPr id="229" name="Google Shape;229;g31c1d2be77b_0_18:notes"/>
          <p:cNvSpPr txBox="1"/>
          <p:nvPr>
            <p:ph idx="12" type="sldNum"/>
          </p:nvPr>
        </p:nvSpPr>
        <p:spPr>
          <a:xfrm>
            <a:off x="4021294" y="9721107"/>
            <a:ext cx="3076500" cy="513600"/>
          </a:xfrm>
          <a:prstGeom prst="rect">
            <a:avLst/>
          </a:prstGeom>
        </p:spPr>
        <p:txBody>
          <a:bodyPr anchorCtr="0" anchor="b" bIns="49500" lIns="99025" spcFirstLastPara="1" rIns="99025" wrap="square" tIns="495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Kurz) ">
  <p:cSld name="Titelfolie mit Text (Kurz) ">
    <p:spTree>
      <p:nvGrpSpPr>
        <p:cNvPr id="18" name="Shape 18"/>
        <p:cNvGrpSpPr/>
        <p:nvPr/>
      </p:nvGrpSpPr>
      <p:grpSpPr>
        <a:xfrm>
          <a:off x="0" y="0"/>
          <a:ext cx="0" cy="0"/>
          <a:chOff x="0" y="0"/>
          <a:chExt cx="0" cy="0"/>
        </a:xfrm>
      </p:grpSpPr>
      <p:sp>
        <p:nvSpPr>
          <p:cNvPr id="19" name="Google Shape;19;p2"/>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2"/>
          <p:cNvSpPr txBox="1"/>
          <p:nvPr>
            <p:ph idx="3"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 name="Google Shape;23;p2"/>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24" name="Google Shape;24;p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Rot)" showMasterSp="0">
  <p:cSld name="Kapitelseiten (Rot)">
    <p:bg>
      <p:bgPr>
        <a:solidFill>
          <a:schemeClr val="accent6"/>
        </a:solidFill>
      </p:bgPr>
    </p:bg>
    <p:spTree>
      <p:nvGrpSpPr>
        <p:cNvPr id="69" name="Shape 69"/>
        <p:cNvGrpSpPr/>
        <p:nvPr/>
      </p:nvGrpSpPr>
      <p:grpSpPr>
        <a:xfrm>
          <a:off x="0" y="0"/>
          <a:ext cx="0" cy="0"/>
          <a:chOff x="0" y="0"/>
          <a:chExt cx="0" cy="0"/>
        </a:xfrm>
      </p:grpSpPr>
      <p:sp>
        <p:nvSpPr>
          <p:cNvPr descr="{&quot;templafy&quot;:{&quot;id&quot;:&quot;832ad2da-8657-4226-8462-9599dc957a61&quot;}}" id="70" name="Google Shape;70;p11"/>
          <p:cNvSpPr/>
          <p:nvPr/>
        </p:nvSpPr>
        <p:spPr>
          <a:xfrm>
            <a:off x="3797201" y="6445305"/>
            <a:ext cx="7781135" cy="36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de-CH" sz="1200">
                <a:solidFill>
                  <a:schemeClr val="lt1"/>
                </a:solidFill>
                <a:latin typeface="Arial"/>
                <a:ea typeface="Arial"/>
                <a:cs typeface="Arial"/>
                <a:sym typeface="Arial"/>
              </a:rPr>
              <a:t>Universität Bern, Vetsuisse-Fakultät</a:t>
            </a:r>
            <a:endParaRPr/>
          </a:p>
        </p:txBody>
      </p:sp>
      <p:sp>
        <p:nvSpPr>
          <p:cNvPr id="71" name="Google Shape;71;p1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sz="1200">
                <a:solidFill>
                  <a:schemeClr val="lt1"/>
                </a:solidFill>
                <a:latin typeface="Arial"/>
                <a:ea typeface="Arial"/>
                <a:cs typeface="Arial"/>
                <a:sym typeface="Arial"/>
              </a:defRPr>
            </a:lvl1pPr>
            <a:lvl2pPr indent="0" lvl="1" marL="0" algn="r">
              <a:spcBef>
                <a:spcPts val="0"/>
              </a:spcBef>
              <a:buNone/>
              <a:defRPr sz="1200">
                <a:solidFill>
                  <a:schemeClr val="lt1"/>
                </a:solidFill>
                <a:latin typeface="Arial"/>
                <a:ea typeface="Arial"/>
                <a:cs typeface="Arial"/>
                <a:sym typeface="Arial"/>
              </a:defRPr>
            </a:lvl2pPr>
            <a:lvl3pPr indent="0" lvl="2" marL="0" algn="r">
              <a:spcBef>
                <a:spcPts val="0"/>
              </a:spcBef>
              <a:buNone/>
              <a:defRPr sz="1200">
                <a:solidFill>
                  <a:schemeClr val="lt1"/>
                </a:solidFill>
                <a:latin typeface="Arial"/>
                <a:ea typeface="Arial"/>
                <a:cs typeface="Arial"/>
                <a:sym typeface="Arial"/>
              </a:defRPr>
            </a:lvl3pPr>
            <a:lvl4pPr indent="0" lvl="3" marL="0" algn="r">
              <a:spcBef>
                <a:spcPts val="0"/>
              </a:spcBef>
              <a:buNone/>
              <a:defRPr sz="1200">
                <a:solidFill>
                  <a:schemeClr val="lt1"/>
                </a:solidFill>
                <a:latin typeface="Arial"/>
                <a:ea typeface="Arial"/>
                <a:cs typeface="Arial"/>
                <a:sym typeface="Arial"/>
              </a:defRPr>
            </a:lvl4pPr>
            <a:lvl5pPr indent="0" lvl="4" marL="0" algn="r">
              <a:spcBef>
                <a:spcPts val="0"/>
              </a:spcBef>
              <a:buNone/>
              <a:defRPr sz="1200">
                <a:solidFill>
                  <a:schemeClr val="lt1"/>
                </a:solidFill>
                <a:latin typeface="Arial"/>
                <a:ea typeface="Arial"/>
                <a:cs typeface="Arial"/>
                <a:sym typeface="Arial"/>
              </a:defRPr>
            </a:lvl5pPr>
            <a:lvl6pPr indent="0" lvl="5" marL="0" algn="r">
              <a:spcBef>
                <a:spcPts val="0"/>
              </a:spcBef>
              <a:buNone/>
              <a:defRPr sz="1200">
                <a:solidFill>
                  <a:schemeClr val="lt1"/>
                </a:solidFill>
                <a:latin typeface="Arial"/>
                <a:ea typeface="Arial"/>
                <a:cs typeface="Arial"/>
                <a:sym typeface="Arial"/>
              </a:defRPr>
            </a:lvl6pPr>
            <a:lvl7pPr indent="0" lvl="6" marL="0" algn="r">
              <a:spcBef>
                <a:spcPts val="0"/>
              </a:spcBef>
              <a:buNone/>
              <a:defRPr sz="1200">
                <a:solidFill>
                  <a:schemeClr val="lt1"/>
                </a:solidFill>
                <a:latin typeface="Arial"/>
                <a:ea typeface="Arial"/>
                <a:cs typeface="Arial"/>
                <a:sym typeface="Arial"/>
              </a:defRPr>
            </a:lvl7pPr>
            <a:lvl8pPr indent="0" lvl="7" marL="0" algn="r">
              <a:spcBef>
                <a:spcPts val="0"/>
              </a:spcBef>
              <a:buNone/>
              <a:defRPr sz="1200">
                <a:solidFill>
                  <a:schemeClr val="lt1"/>
                </a:solidFill>
                <a:latin typeface="Arial"/>
                <a:ea typeface="Arial"/>
                <a:cs typeface="Arial"/>
                <a:sym typeface="Arial"/>
              </a:defRPr>
            </a:lvl8pPr>
            <a:lvl9pPr indent="0" lvl="8" mar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72" name="Google Shape;72;p11"/>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1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398872da-cf19-42b0-b507-1c988ffb1dd9&quot;}}" id="74" name="Google Shape;74;p11"/>
          <p:cNvPicPr preferRelativeResize="0"/>
          <p:nvPr/>
        </p:nvPicPr>
        <p:blipFill rotWithShape="1">
          <a:blip r:embed="rId2">
            <a:alphaModFix/>
          </a:blip>
          <a:srcRect b="0" l="0" r="0" t="0"/>
          <a:stretch/>
        </p:blipFill>
        <p:spPr>
          <a:xfrm>
            <a:off x="93600" y="306002"/>
            <a:ext cx="1148544" cy="720090"/>
          </a:xfrm>
          <a:prstGeom prst="rect">
            <a:avLst/>
          </a:prstGeom>
          <a:noFill/>
          <a:ln>
            <a:noFill/>
          </a:ln>
        </p:spPr>
      </p:pic>
      <p:sp>
        <p:nvSpPr>
          <p:cNvPr id="75" name="Google Shape;75;p1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Grau)" showMasterSp="0">
  <p:cSld name="Kapitelseiten (Grau)">
    <p:bg>
      <p:bgPr>
        <a:solidFill>
          <a:srgbClr val="646363"/>
        </a:solidFill>
      </p:bgPr>
    </p:bg>
    <p:spTree>
      <p:nvGrpSpPr>
        <p:cNvPr id="77" name="Shape 77"/>
        <p:cNvGrpSpPr/>
        <p:nvPr/>
      </p:nvGrpSpPr>
      <p:grpSpPr>
        <a:xfrm>
          <a:off x="0" y="0"/>
          <a:ext cx="0" cy="0"/>
          <a:chOff x="0" y="0"/>
          <a:chExt cx="0" cy="0"/>
        </a:xfrm>
      </p:grpSpPr>
      <p:sp>
        <p:nvSpPr>
          <p:cNvPr descr="{&quot;templafy&quot;:{&quot;id&quot;:&quot;3d523958-de0a-44fc-b7d2-6d3b3ac91690&quot;}}" id="78" name="Google Shape;78;p12"/>
          <p:cNvSpPr/>
          <p:nvPr/>
        </p:nvSpPr>
        <p:spPr>
          <a:xfrm>
            <a:off x="3797201" y="6436427"/>
            <a:ext cx="7781135" cy="3636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de-CH" sz="1200">
                <a:solidFill>
                  <a:schemeClr val="lt1"/>
                </a:solidFill>
                <a:latin typeface="Arial"/>
                <a:ea typeface="Arial"/>
                <a:cs typeface="Arial"/>
                <a:sym typeface="Arial"/>
              </a:rPr>
              <a:t>Universität Bern, Vetsuisse-Fakultät</a:t>
            </a:r>
            <a:endParaRPr/>
          </a:p>
        </p:txBody>
      </p:sp>
      <p:sp>
        <p:nvSpPr>
          <p:cNvPr id="79" name="Google Shape;79;p1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sz="1200">
                <a:solidFill>
                  <a:schemeClr val="lt1"/>
                </a:solidFill>
                <a:latin typeface="Arial"/>
                <a:ea typeface="Arial"/>
                <a:cs typeface="Arial"/>
                <a:sym typeface="Arial"/>
              </a:defRPr>
            </a:lvl1pPr>
            <a:lvl2pPr indent="0" lvl="1" marL="0" algn="r">
              <a:spcBef>
                <a:spcPts val="0"/>
              </a:spcBef>
              <a:buNone/>
              <a:defRPr sz="1200">
                <a:solidFill>
                  <a:schemeClr val="lt1"/>
                </a:solidFill>
                <a:latin typeface="Arial"/>
                <a:ea typeface="Arial"/>
                <a:cs typeface="Arial"/>
                <a:sym typeface="Arial"/>
              </a:defRPr>
            </a:lvl2pPr>
            <a:lvl3pPr indent="0" lvl="2" marL="0" algn="r">
              <a:spcBef>
                <a:spcPts val="0"/>
              </a:spcBef>
              <a:buNone/>
              <a:defRPr sz="1200">
                <a:solidFill>
                  <a:schemeClr val="lt1"/>
                </a:solidFill>
                <a:latin typeface="Arial"/>
                <a:ea typeface="Arial"/>
                <a:cs typeface="Arial"/>
                <a:sym typeface="Arial"/>
              </a:defRPr>
            </a:lvl3pPr>
            <a:lvl4pPr indent="0" lvl="3" marL="0" algn="r">
              <a:spcBef>
                <a:spcPts val="0"/>
              </a:spcBef>
              <a:buNone/>
              <a:defRPr sz="1200">
                <a:solidFill>
                  <a:schemeClr val="lt1"/>
                </a:solidFill>
                <a:latin typeface="Arial"/>
                <a:ea typeface="Arial"/>
                <a:cs typeface="Arial"/>
                <a:sym typeface="Arial"/>
              </a:defRPr>
            </a:lvl4pPr>
            <a:lvl5pPr indent="0" lvl="4" marL="0" algn="r">
              <a:spcBef>
                <a:spcPts val="0"/>
              </a:spcBef>
              <a:buNone/>
              <a:defRPr sz="1200">
                <a:solidFill>
                  <a:schemeClr val="lt1"/>
                </a:solidFill>
                <a:latin typeface="Arial"/>
                <a:ea typeface="Arial"/>
                <a:cs typeface="Arial"/>
                <a:sym typeface="Arial"/>
              </a:defRPr>
            </a:lvl5pPr>
            <a:lvl6pPr indent="0" lvl="5" marL="0" algn="r">
              <a:spcBef>
                <a:spcPts val="0"/>
              </a:spcBef>
              <a:buNone/>
              <a:defRPr sz="1200">
                <a:solidFill>
                  <a:schemeClr val="lt1"/>
                </a:solidFill>
                <a:latin typeface="Arial"/>
                <a:ea typeface="Arial"/>
                <a:cs typeface="Arial"/>
                <a:sym typeface="Arial"/>
              </a:defRPr>
            </a:lvl6pPr>
            <a:lvl7pPr indent="0" lvl="6" marL="0" algn="r">
              <a:spcBef>
                <a:spcPts val="0"/>
              </a:spcBef>
              <a:buNone/>
              <a:defRPr sz="1200">
                <a:solidFill>
                  <a:schemeClr val="lt1"/>
                </a:solidFill>
                <a:latin typeface="Arial"/>
                <a:ea typeface="Arial"/>
                <a:cs typeface="Arial"/>
                <a:sym typeface="Arial"/>
              </a:defRPr>
            </a:lvl7pPr>
            <a:lvl8pPr indent="0" lvl="7" marL="0" algn="r">
              <a:spcBef>
                <a:spcPts val="0"/>
              </a:spcBef>
              <a:buNone/>
              <a:defRPr sz="1200">
                <a:solidFill>
                  <a:schemeClr val="lt1"/>
                </a:solidFill>
                <a:latin typeface="Arial"/>
                <a:ea typeface="Arial"/>
                <a:cs typeface="Arial"/>
                <a:sym typeface="Arial"/>
              </a:defRPr>
            </a:lvl8pPr>
            <a:lvl9pPr indent="0" lvl="8" mar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80" name="Google Shape;80;p12"/>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lt1"/>
              </a:buClr>
              <a:buSzPts val="4200"/>
              <a:buNone/>
              <a:defRPr b="0" sz="4200">
                <a:solidFill>
                  <a:schemeClr val="lt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lt1"/>
              </a:buClr>
              <a:buSzPts val="42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quot;templafy&quot;:{&quot;id&quot;:&quot;7b76217b-6df5-497f-86fd-a37bffefde7c&quot;}}" id="82" name="Google Shape;82;p12"/>
          <p:cNvPicPr preferRelativeResize="0"/>
          <p:nvPr/>
        </p:nvPicPr>
        <p:blipFill rotWithShape="1">
          <a:blip r:embed="rId2">
            <a:alphaModFix/>
          </a:blip>
          <a:srcRect b="0" l="0" r="0" t="0"/>
          <a:stretch/>
        </p:blipFill>
        <p:spPr>
          <a:xfrm>
            <a:off x="93600" y="306002"/>
            <a:ext cx="1148544" cy="720090"/>
          </a:xfrm>
          <a:prstGeom prst="rect">
            <a:avLst/>
          </a:prstGeom>
          <a:noFill/>
          <a:ln>
            <a:noFill/>
          </a:ln>
        </p:spPr>
      </p:pic>
      <p:sp>
        <p:nvSpPr>
          <p:cNvPr id="83" name="Google Shape;83;p1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p:cSld name="Titel und Inhalt">
    <p:spTree>
      <p:nvGrpSpPr>
        <p:cNvPr id="85" name="Shape 85"/>
        <p:cNvGrpSpPr/>
        <p:nvPr/>
      </p:nvGrpSpPr>
      <p:grpSpPr>
        <a:xfrm>
          <a:off x="0" y="0"/>
          <a:ext cx="0" cy="0"/>
          <a:chOff x="0" y="0"/>
          <a:chExt cx="0" cy="0"/>
        </a:xfrm>
      </p:grpSpPr>
      <p:sp>
        <p:nvSpPr>
          <p:cNvPr id="86" name="Google Shape;86;p13"/>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13"/>
          <p:cNvSpPr txBox="1"/>
          <p:nvPr>
            <p:ph idx="2"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13"/>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13"/>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3"/>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ohne Untertitel)">
  <p:cSld name="Titel und Inhalt (ohne Untertitel)">
    <p:spTree>
      <p:nvGrpSpPr>
        <p:cNvPr id="92" name="Shape 92"/>
        <p:cNvGrpSpPr/>
        <p:nvPr/>
      </p:nvGrpSpPr>
      <p:grpSpPr>
        <a:xfrm>
          <a:off x="0" y="0"/>
          <a:ext cx="0" cy="0"/>
          <a:chOff x="0" y="0"/>
          <a:chExt cx="0" cy="0"/>
        </a:xfrm>
      </p:grpSpPr>
      <p:sp>
        <p:nvSpPr>
          <p:cNvPr id="93" name="Google Shape;93;p14"/>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94" name="Google Shape;94;p14"/>
          <p:cNvSpPr txBox="1"/>
          <p:nvPr>
            <p:ph idx="1" type="body"/>
          </p:nvPr>
        </p:nvSpPr>
        <p:spPr>
          <a:xfrm>
            <a:off x="1062736" y="1422875"/>
            <a:ext cx="10515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sz="2600">
                <a:latin typeface="Arial"/>
                <a:ea typeface="Arial"/>
                <a:cs typeface="Arial"/>
                <a:sym typeface="Arial"/>
              </a:defRPr>
            </a:lvl1pPr>
            <a:lvl2pPr indent="-393700" lvl="1" marL="914400" algn="l">
              <a:lnSpc>
                <a:spcPct val="100000"/>
              </a:lnSpc>
              <a:spcBef>
                <a:spcPts val="600"/>
              </a:spcBef>
              <a:spcAft>
                <a:spcPts val="0"/>
              </a:spcAft>
              <a:buSzPts val="2600"/>
              <a:buFont typeface="Arial"/>
              <a:buChar char="‒"/>
              <a:defRPr sz="2600">
                <a:latin typeface="Arial"/>
                <a:ea typeface="Arial"/>
                <a:cs typeface="Arial"/>
                <a:sym typeface="Arial"/>
              </a:defRPr>
            </a:lvl2pPr>
            <a:lvl3pPr indent="-393700" lvl="2" marL="1371600" algn="l">
              <a:lnSpc>
                <a:spcPct val="100000"/>
              </a:lnSpc>
              <a:spcBef>
                <a:spcPts val="600"/>
              </a:spcBef>
              <a:spcAft>
                <a:spcPts val="0"/>
              </a:spcAft>
              <a:buClr>
                <a:schemeClr val="dk1"/>
              </a:buClr>
              <a:buSzPts val="2600"/>
              <a:buFont typeface="Arial"/>
              <a:buChar char="‒"/>
              <a:defRPr sz="2600"/>
            </a:lvl3pPr>
            <a:lvl4pPr indent="-393700" lvl="3" marL="1828800" algn="l">
              <a:lnSpc>
                <a:spcPct val="100000"/>
              </a:lnSpc>
              <a:spcBef>
                <a:spcPts val="600"/>
              </a:spcBef>
              <a:spcAft>
                <a:spcPts val="0"/>
              </a:spcAft>
              <a:buClr>
                <a:schemeClr val="dk1"/>
              </a:buClr>
              <a:buSzPts val="2600"/>
              <a:buFont typeface="Arial"/>
              <a:buChar char="‒"/>
              <a:defRPr sz="2600"/>
            </a:lvl4pPr>
            <a:lvl5pPr indent="-393700" lvl="4" marL="2286000" algn="l">
              <a:lnSpc>
                <a:spcPct val="100000"/>
              </a:lnSpc>
              <a:spcBef>
                <a:spcPts val="600"/>
              </a:spcBef>
              <a:spcAft>
                <a:spcPts val="0"/>
              </a:spcAft>
              <a:buClr>
                <a:schemeClr val="dk1"/>
              </a:buClr>
              <a:buSzPts val="2600"/>
              <a:buFont typeface="Arial"/>
              <a:buChar char="‒"/>
              <a:defRPr sz="2600"/>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14"/>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4"/>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4"/>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Spalten">
  <p:cSld name="Zwei Spalten">
    <p:spTree>
      <p:nvGrpSpPr>
        <p:cNvPr id="98" name="Shape 98"/>
        <p:cNvGrpSpPr/>
        <p:nvPr/>
      </p:nvGrpSpPr>
      <p:grpSpPr>
        <a:xfrm>
          <a:off x="0" y="0"/>
          <a:ext cx="0" cy="0"/>
          <a:chOff x="0" y="0"/>
          <a:chExt cx="0" cy="0"/>
        </a:xfrm>
      </p:grpSpPr>
      <p:sp>
        <p:nvSpPr>
          <p:cNvPr id="99" name="Google Shape;99;p15"/>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0" name="Google Shape;100;p15"/>
          <p:cNvSpPr txBox="1"/>
          <p:nvPr>
            <p:ph idx="1" type="body"/>
          </p:nvPr>
        </p:nvSpPr>
        <p:spPr>
          <a:xfrm>
            <a:off x="6527800" y="2038985"/>
            <a:ext cx="505748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Font typeface="Arial"/>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 name="Google Shape;101;p15"/>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15"/>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5"/>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5"/>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5"/>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Objekt">
  <p:cSld name="Titel und Objekt">
    <p:spTree>
      <p:nvGrpSpPr>
        <p:cNvPr id="106" name="Shape 106"/>
        <p:cNvGrpSpPr/>
        <p:nvPr/>
      </p:nvGrpSpPr>
      <p:grpSpPr>
        <a:xfrm>
          <a:off x="0" y="0"/>
          <a:ext cx="0" cy="0"/>
          <a:chOff x="0" y="0"/>
          <a:chExt cx="0" cy="0"/>
        </a:xfrm>
      </p:grpSpPr>
      <p:sp>
        <p:nvSpPr>
          <p:cNvPr id="107" name="Google Shape;107;p16"/>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08" name="Google Shape;108;p16"/>
          <p:cNvSpPr txBox="1"/>
          <p:nvPr>
            <p:ph idx="1" type="body"/>
          </p:nvPr>
        </p:nvSpPr>
        <p:spPr>
          <a:xfrm>
            <a:off x="1071881" y="1293060"/>
            <a:ext cx="10515600" cy="499598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 name="Google Shape;109;p16"/>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6"/>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6"/>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Inhalt und Objekt">
  <p:cSld name="Titel, Inhalt und Objekt">
    <p:spTree>
      <p:nvGrpSpPr>
        <p:cNvPr id="112" name="Shape 112"/>
        <p:cNvGrpSpPr/>
        <p:nvPr/>
      </p:nvGrpSpPr>
      <p:grpSpPr>
        <a:xfrm>
          <a:off x="0" y="0"/>
          <a:ext cx="0" cy="0"/>
          <a:chOff x="0" y="0"/>
          <a:chExt cx="0" cy="0"/>
        </a:xfrm>
      </p:grpSpPr>
      <p:sp>
        <p:nvSpPr>
          <p:cNvPr id="113" name="Google Shape;113;p17"/>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14" name="Google Shape;114;p17"/>
          <p:cNvSpPr txBox="1"/>
          <p:nvPr>
            <p:ph idx="1" type="body"/>
          </p:nvPr>
        </p:nvSpPr>
        <p:spPr>
          <a:xfrm>
            <a:off x="6621780" y="2153920"/>
            <a:ext cx="5092700" cy="413766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 name="Google Shape;115;p17"/>
          <p:cNvSpPr txBox="1"/>
          <p:nvPr>
            <p:ph idx="2" type="body"/>
          </p:nvPr>
        </p:nvSpPr>
        <p:spPr>
          <a:xfrm>
            <a:off x="1071880" y="2038985"/>
            <a:ext cx="5181600" cy="4351338"/>
          </a:xfrm>
          <a:prstGeom prst="rect">
            <a:avLst/>
          </a:prstGeom>
          <a:noFill/>
          <a:ln>
            <a:noFill/>
          </a:ln>
        </p:spPr>
        <p:txBody>
          <a:bodyPr anchorCtr="0" anchor="t" bIns="45700" lIns="91425" spcFirstLastPara="1" rIns="91425" wrap="square" tIns="45700">
            <a:noAutofit/>
          </a:bodyPr>
          <a:lstStyle>
            <a:lvl1pPr indent="-228600" lvl="0" marL="457200" algn="l">
              <a:lnSpc>
                <a:spcPct val="123076"/>
              </a:lnSpc>
              <a:spcBef>
                <a:spcPts val="1000"/>
              </a:spcBef>
              <a:spcAft>
                <a:spcPts val="0"/>
              </a:spcAft>
              <a:buClr>
                <a:schemeClr val="dk1"/>
              </a:buClr>
              <a:buSzPts val="2600"/>
              <a:buNone/>
              <a:defRPr sz="26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17"/>
          <p:cNvSpPr txBox="1"/>
          <p:nvPr>
            <p:ph idx="3"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rgbClr val="9D9D9C"/>
              </a:buClr>
              <a:buSzPts val="4200"/>
              <a:buNone/>
              <a:defRPr b="0" sz="4200">
                <a:solidFill>
                  <a:srgbClr val="9D9D9C"/>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17"/>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dk1"/>
              </a:buClr>
              <a:buSzPts val="4200"/>
              <a:buFont typeface="Arial"/>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8" name="Google Shape;118;p17"/>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7"/>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ohne Fußzeile)" showMasterSp="0">
  <p:cSld name="Objekt Rechts (ohne Fußzeile)">
    <p:spTree>
      <p:nvGrpSpPr>
        <p:cNvPr id="120" name="Shape 120"/>
        <p:cNvGrpSpPr/>
        <p:nvPr/>
      </p:nvGrpSpPr>
      <p:grpSpPr>
        <a:xfrm>
          <a:off x="0" y="0"/>
          <a:ext cx="0" cy="0"/>
          <a:chOff x="0" y="0"/>
          <a:chExt cx="0" cy="0"/>
        </a:xfrm>
      </p:grpSpPr>
      <p:sp>
        <p:nvSpPr>
          <p:cNvPr id="121" name="Google Shape;121;p18"/>
          <p:cNvSpPr txBox="1"/>
          <p:nvPr>
            <p:ph idx="1" type="body"/>
          </p:nvPr>
        </p:nvSpPr>
        <p:spPr>
          <a:xfrm>
            <a:off x="1154174" y="0"/>
            <a:ext cx="11037600" cy="685800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2" name="Google Shape;122;p18"/>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Folie mit Grafik oder Bild</a:t>
            </a:r>
            <a:endParaRPr sz="800">
              <a:solidFill>
                <a:schemeClr val="dk1"/>
              </a:solidFill>
              <a:latin typeface="Arial"/>
              <a:ea typeface="Arial"/>
              <a:cs typeface="Arial"/>
              <a:sym typeface="Arial"/>
            </a:endParaRPr>
          </a:p>
        </p:txBody>
      </p:sp>
      <p:pic>
        <p:nvPicPr>
          <p:cNvPr descr="{&quot;templafy&quot;:{&quot;id&quot;:&quot;1488416e-ae60-42da-a602-950dacebc615&quot;}}" id="123" name="Google Shape;123;p18"/>
          <p:cNvPicPr preferRelativeResize="0"/>
          <p:nvPr/>
        </p:nvPicPr>
        <p:blipFill rotWithShape="1">
          <a:blip r:embed="rId2">
            <a:alphaModFix/>
          </a:blip>
          <a:srcRect b="0" l="0" r="0" t="0"/>
          <a:stretch/>
        </p:blipFill>
        <p:spPr>
          <a:xfrm>
            <a:off x="93600" y="306000"/>
            <a:ext cx="1148544" cy="72009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kt Rechts (mit Fußzeile)">
  <p:cSld name="Objekt Rechts (mit Fußzeile)">
    <p:spTree>
      <p:nvGrpSpPr>
        <p:cNvPr id="124" name="Shape 124"/>
        <p:cNvGrpSpPr/>
        <p:nvPr/>
      </p:nvGrpSpPr>
      <p:grpSpPr>
        <a:xfrm>
          <a:off x="0" y="0"/>
          <a:ext cx="0" cy="0"/>
          <a:chOff x="0" y="0"/>
          <a:chExt cx="0" cy="0"/>
        </a:xfrm>
      </p:grpSpPr>
      <p:sp>
        <p:nvSpPr>
          <p:cNvPr id="125" name="Google Shape;125;p19"/>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26" name="Google Shape;126;p19"/>
          <p:cNvSpPr txBox="1"/>
          <p:nvPr>
            <p:ph idx="1" type="body"/>
          </p:nvPr>
        </p:nvSpPr>
        <p:spPr>
          <a:xfrm>
            <a:off x="1143001" y="0"/>
            <a:ext cx="11038170" cy="6275070"/>
          </a:xfrm>
          <a:prstGeom prst="rect">
            <a:avLst/>
          </a:prstGeom>
          <a:solidFill>
            <a:schemeClr val="lt2"/>
          </a:soli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1200"/>
              <a:buNone/>
              <a:defRPr b="1" sz="1200"/>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19"/>
          <p:cNvSpPr txBox="1"/>
          <p:nvPr/>
        </p:nvSpPr>
        <p:spPr>
          <a:xfrm>
            <a:off x="320040" y="-484229"/>
            <a:ext cx="2575560"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Folie mit Grafik oder Bild mit Rahem</a:t>
            </a:r>
            <a:endParaRPr sz="800">
              <a:solidFill>
                <a:schemeClr val="dk1"/>
              </a:solidFill>
              <a:latin typeface="Arial"/>
              <a:ea typeface="Arial"/>
              <a:cs typeface="Arial"/>
              <a:sym typeface="Arial"/>
            </a:endParaRPr>
          </a:p>
        </p:txBody>
      </p:sp>
      <p:sp>
        <p:nvSpPr>
          <p:cNvPr id="128" name="Google Shape;128;p19"/>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9"/>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nke für Ihre Aufmerksamkeit">
  <p:cSld name="Danke für Ihre Aufmerksamkeit">
    <p:spTree>
      <p:nvGrpSpPr>
        <p:cNvPr id="130" name="Shape 130"/>
        <p:cNvGrpSpPr/>
        <p:nvPr/>
      </p:nvGrpSpPr>
      <p:grpSpPr>
        <a:xfrm>
          <a:off x="0" y="0"/>
          <a:ext cx="0" cy="0"/>
          <a:chOff x="0" y="0"/>
          <a:chExt cx="0" cy="0"/>
        </a:xfrm>
      </p:grpSpPr>
      <p:sp>
        <p:nvSpPr>
          <p:cNvPr id="131" name="Google Shape;131;p2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32" name="Google Shape;132;p20"/>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20"/>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2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haltsverzeichnis">
  <p:cSld name="Inhaltsverzeichnis">
    <p:spTree>
      <p:nvGrpSpPr>
        <p:cNvPr id="27" name="Shape 27"/>
        <p:cNvGrpSpPr/>
        <p:nvPr/>
      </p:nvGrpSpPr>
      <p:grpSpPr>
        <a:xfrm>
          <a:off x="0" y="0"/>
          <a:ext cx="0" cy="0"/>
          <a:chOff x="0" y="0"/>
          <a:chExt cx="0" cy="0"/>
        </a:xfrm>
      </p:grpSpPr>
      <p:sp>
        <p:nvSpPr>
          <p:cNvPr id="28" name="Google Shape;28;p3"/>
          <p:cNvSpPr txBox="1"/>
          <p:nvPr>
            <p:ph idx="1" type="body"/>
          </p:nvPr>
        </p:nvSpPr>
        <p:spPr>
          <a:xfrm>
            <a:off x="1071880" y="1447800"/>
            <a:ext cx="10515600" cy="4351338"/>
          </a:xfrm>
          <a:prstGeom prst="rect">
            <a:avLst/>
          </a:prstGeom>
          <a:noFill/>
          <a:ln>
            <a:noFill/>
          </a:ln>
        </p:spPr>
        <p:txBody>
          <a:bodyPr anchorCtr="0" anchor="t" bIns="45700" lIns="91425" spcFirstLastPara="1" rIns="91425" wrap="square" tIns="45700">
            <a:noAutofit/>
          </a:bodyPr>
          <a:lstStyle>
            <a:lvl1pPr indent="-393700" lvl="0" marL="457200" algn="l">
              <a:lnSpc>
                <a:spcPct val="100000"/>
              </a:lnSpc>
              <a:spcBef>
                <a:spcPts val="1000"/>
              </a:spcBef>
              <a:spcAft>
                <a:spcPts val="0"/>
              </a:spcAft>
              <a:buClr>
                <a:schemeClr val="dk1"/>
              </a:buClr>
              <a:buSzPts val="2600"/>
              <a:buAutoNum type="arabicPeriod"/>
              <a:defRPr sz="26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3"/>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3"/>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ntakt">
  <p:cSld name="Kontakt">
    <p:spTree>
      <p:nvGrpSpPr>
        <p:cNvPr id="136" name="Shape 136"/>
        <p:cNvGrpSpPr/>
        <p:nvPr/>
      </p:nvGrpSpPr>
      <p:grpSpPr>
        <a:xfrm>
          <a:off x="0" y="0"/>
          <a:ext cx="0" cy="0"/>
          <a:chOff x="0" y="0"/>
          <a:chExt cx="0" cy="0"/>
        </a:xfrm>
      </p:grpSpPr>
      <p:sp>
        <p:nvSpPr>
          <p:cNvPr id="137" name="Google Shape;137;p2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38" name="Google Shape;138;p2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21"/>
          <p:cNvSpPr txBox="1"/>
          <p:nvPr>
            <p:ph idx="1" type="body"/>
          </p:nvPr>
        </p:nvSpPr>
        <p:spPr>
          <a:xfrm>
            <a:off x="1072800" y="1897199"/>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1"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0" name="Google Shape;140;p21"/>
          <p:cNvSpPr txBox="1"/>
          <p:nvPr>
            <p:ph idx="2" type="body"/>
          </p:nvPr>
        </p:nvSpPr>
        <p:spPr>
          <a:xfrm>
            <a:off x="1071880" y="2397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21"/>
          <p:cNvSpPr txBox="1"/>
          <p:nvPr>
            <p:ph idx="3" type="body"/>
          </p:nvPr>
        </p:nvSpPr>
        <p:spPr>
          <a:xfrm>
            <a:off x="1072800" y="28332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u="sng">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2" name="Google Shape;142;p21"/>
          <p:cNvSpPr txBox="1"/>
          <p:nvPr>
            <p:ph idx="4" type="body"/>
          </p:nvPr>
        </p:nvSpPr>
        <p:spPr>
          <a:xfrm>
            <a:off x="1072800" y="3279600"/>
            <a:ext cx="10515600" cy="5256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600"/>
              <a:buNone/>
              <a:defRPr b="0" sz="26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43" name="Google Shape;143;p2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144" name="Google Shape;144;p2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 TOC">
  <p:cSld name="SP TOC">
    <p:bg>
      <p:bgPr>
        <a:solidFill>
          <a:schemeClr val="lt1"/>
        </a:solidFill>
      </p:bgPr>
    </p:bg>
    <p:spTree>
      <p:nvGrpSpPr>
        <p:cNvPr id="146" name="Shape 146"/>
        <p:cNvGrpSpPr/>
        <p:nvPr/>
      </p:nvGrpSpPr>
      <p:grpSpPr>
        <a:xfrm>
          <a:off x="0" y="0"/>
          <a:ext cx="0" cy="0"/>
          <a:chOff x="0" y="0"/>
          <a:chExt cx="0" cy="0"/>
        </a:xfrm>
      </p:grpSpPr>
      <p:sp>
        <p:nvSpPr>
          <p:cNvPr id="147" name="Google Shape;147;p22"/>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148" name="Google Shape;148;p22"/>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2"/>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22"/>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extLst>
    <p:ext uri="{DCECCB84-F9BA-43D5-87BE-67443E8EF086}">
      <p15:sldGuideLst>
        <p15:guide id="1" orient="horz" pos="2160">
          <p15:clr>
            <a:srgbClr val="FBAE40"/>
          </p15:clr>
        </p15:guide>
        <p15:guide id="2" pos="116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Bild" showMasterSp="0" type="blank">
  <p:cSld name="BLANK">
    <p:spTree>
      <p:nvGrpSpPr>
        <p:cNvPr id="33" name="Shape 33"/>
        <p:cNvGrpSpPr/>
        <p:nvPr/>
      </p:nvGrpSpPr>
      <p:grpSpPr>
        <a:xfrm>
          <a:off x="0" y="0"/>
          <a:ext cx="0" cy="0"/>
          <a:chOff x="0" y="0"/>
          <a:chExt cx="0" cy="0"/>
        </a:xfrm>
      </p:grpSpPr>
      <p:pic>
        <p:nvPicPr>
          <p:cNvPr id="34" name="Google Shape;34;p4"/>
          <p:cNvPicPr preferRelativeResize="0"/>
          <p:nvPr/>
        </p:nvPicPr>
        <p:blipFill rotWithShape="1">
          <a:blip r:embed="rId2">
            <a:alphaModFix/>
          </a:blip>
          <a:srcRect b="1614" l="0" r="0" t="14010"/>
          <a:stretch/>
        </p:blipFill>
        <p:spPr>
          <a:xfrm>
            <a:off x="0" y="-1"/>
            <a:ext cx="12192000" cy="6858001"/>
          </a:xfrm>
          <a:prstGeom prst="rect">
            <a:avLst/>
          </a:prstGeom>
          <a:noFill/>
          <a:ln>
            <a:noFill/>
          </a:ln>
        </p:spPr>
      </p:pic>
      <p:pic>
        <p:nvPicPr>
          <p:cNvPr descr="{&quot;templafy&quot;:{&quot;id&quot;:&quot;42aefef0-7769-4e85-aad9-eed8e7a48c88&quot;}}" id="35" name="Google Shape;35;p4"/>
          <p:cNvPicPr preferRelativeResize="0"/>
          <p:nvPr/>
        </p:nvPicPr>
        <p:blipFill rotWithShape="1">
          <a:blip r:embed="rId3">
            <a:alphaModFix/>
          </a:blip>
          <a:srcRect b="0" l="0" r="0" t="0"/>
          <a:stretch/>
        </p:blipFill>
        <p:spPr>
          <a:xfrm>
            <a:off x="4899600" y="2451602"/>
            <a:ext cx="2401500" cy="2423103"/>
          </a:xfrm>
          <a:prstGeom prst="rect">
            <a:avLst/>
          </a:prstGeom>
          <a:noFill/>
          <a:ln>
            <a:noFill/>
          </a:ln>
        </p:spPr>
      </p:pic>
      <p:sp>
        <p:nvSpPr>
          <p:cNvPr id="36" name="Google Shape;36;p4"/>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Bild</a:t>
            </a:r>
            <a:endParaRPr sz="800">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showMasterSp="0">
  <p:cSld name="Titelfolie">
    <p:bg>
      <p:bgPr>
        <a:solidFill>
          <a:schemeClr val="lt1"/>
        </a:solidFill>
      </p:bgPr>
    </p:bg>
    <p:spTree>
      <p:nvGrpSpPr>
        <p:cNvPr id="37" name="Shape 37"/>
        <p:cNvGrpSpPr/>
        <p:nvPr/>
      </p:nvGrpSpPr>
      <p:grpSpPr>
        <a:xfrm>
          <a:off x="0" y="0"/>
          <a:ext cx="0" cy="0"/>
          <a:chOff x="0" y="0"/>
          <a:chExt cx="0" cy="0"/>
        </a:xfrm>
      </p:grpSpPr>
      <p:pic>
        <p:nvPicPr>
          <p:cNvPr descr="{&quot;templafy&quot;:{&quot;id&quot;:&quot;a65efe70-ae45-4799-b756-848d443dbf44&quot;}}" id="38" name="Google Shape;38;p5"/>
          <p:cNvPicPr preferRelativeResize="0"/>
          <p:nvPr/>
        </p:nvPicPr>
        <p:blipFill rotWithShape="1">
          <a:blip r:embed="rId2">
            <a:alphaModFix/>
          </a:blip>
          <a:srcRect b="0" l="0" r="0" t="0"/>
          <a:stretch/>
        </p:blipFill>
        <p:spPr>
          <a:xfrm>
            <a:off x="3690000" y="1576800"/>
            <a:ext cx="4795799" cy="3703798"/>
          </a:xfrm>
          <a:prstGeom prst="rect">
            <a:avLst/>
          </a:prstGeom>
          <a:noFill/>
          <a:ln>
            <a:noFill/>
          </a:ln>
        </p:spPr>
      </p:pic>
      <p:sp>
        <p:nvSpPr>
          <p:cNvPr id="39" name="Google Shape;39;p5"/>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Logo</a:t>
            </a:r>
            <a:endParaRPr sz="800">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Weiß)" showMasterSp="0">
  <p:cSld name="Titelfolie (Weiß)">
    <p:spTree>
      <p:nvGrpSpPr>
        <p:cNvPr id="40" name="Shape 40"/>
        <p:cNvGrpSpPr/>
        <p:nvPr/>
      </p:nvGrpSpPr>
      <p:grpSpPr>
        <a:xfrm>
          <a:off x="0" y="0"/>
          <a:ext cx="0" cy="0"/>
          <a:chOff x="0" y="0"/>
          <a:chExt cx="0" cy="0"/>
        </a:xfrm>
      </p:grpSpPr>
      <p:pic>
        <p:nvPicPr>
          <p:cNvPr descr="{&quot;templafy&quot;:{&quot;id&quot;:&quot;79c93b02-7f22-4704-a7ef-98caacef48f5&quot;}}" id="41" name="Google Shape;41;p6"/>
          <p:cNvPicPr preferRelativeResize="0"/>
          <p:nvPr/>
        </p:nvPicPr>
        <p:blipFill rotWithShape="1">
          <a:blip r:embed="rId2">
            <a:alphaModFix/>
          </a:blip>
          <a:srcRect b="0" l="0" r="0" t="0"/>
          <a:stretch/>
        </p:blipFill>
        <p:spPr>
          <a:xfrm>
            <a:off x="4899600" y="2451602"/>
            <a:ext cx="2401500" cy="2423103"/>
          </a:xfrm>
          <a:prstGeom prst="rect">
            <a:avLst/>
          </a:prstGeom>
          <a:noFill/>
          <a:ln>
            <a:noFill/>
          </a:ln>
        </p:spPr>
      </p:pic>
      <p:sp>
        <p:nvSpPr>
          <p:cNvPr id="42" name="Google Shape;42;p6"/>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mit Logo reduziert</a:t>
            </a:r>
            <a:endParaRPr sz="800">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Rot)" showMasterSp="0">
  <p:cSld name="Titelfolie (Rot)">
    <p:bg>
      <p:bgPr>
        <a:solidFill>
          <a:schemeClr val="accent6"/>
        </a:solidFill>
      </p:bgPr>
    </p:bg>
    <p:spTree>
      <p:nvGrpSpPr>
        <p:cNvPr id="43" name="Shape 43"/>
        <p:cNvGrpSpPr/>
        <p:nvPr/>
      </p:nvGrpSpPr>
      <p:grpSpPr>
        <a:xfrm>
          <a:off x="0" y="0"/>
          <a:ext cx="0" cy="0"/>
          <a:chOff x="0" y="0"/>
          <a:chExt cx="0" cy="0"/>
        </a:xfrm>
      </p:grpSpPr>
      <p:pic>
        <p:nvPicPr>
          <p:cNvPr descr="{&quot;templafy&quot;:{&quot;id&quot;:&quot;53851b6a-bdf9-46cc-b2fb-8980b21c9bb5&quot;}}" id="44" name="Google Shape;44;p7"/>
          <p:cNvPicPr preferRelativeResize="0"/>
          <p:nvPr/>
        </p:nvPicPr>
        <p:blipFill rotWithShape="1">
          <a:blip r:embed="rId2">
            <a:alphaModFix/>
          </a:blip>
          <a:srcRect b="0" l="0" r="0" t="0"/>
          <a:stretch/>
        </p:blipFill>
        <p:spPr>
          <a:xfrm>
            <a:off x="4899600" y="2451602"/>
            <a:ext cx="2401500" cy="2423103"/>
          </a:xfrm>
          <a:prstGeom prst="rect">
            <a:avLst/>
          </a:prstGeom>
          <a:noFill/>
          <a:ln>
            <a:noFill/>
          </a:ln>
        </p:spPr>
      </p:pic>
      <p:sp>
        <p:nvSpPr>
          <p:cNvPr id="45" name="Google Shape;45;p7"/>
          <p:cNvSpPr txBox="1"/>
          <p:nvPr/>
        </p:nvSpPr>
        <p:spPr>
          <a:xfrm>
            <a:off x="320040" y="-484229"/>
            <a:ext cx="2068135" cy="362309"/>
          </a:xfrm>
          <a:prstGeom prst="rect">
            <a:avLst/>
          </a:prstGeom>
          <a:noFill/>
          <a:ln>
            <a:noFill/>
          </a:ln>
        </p:spPr>
        <p:txBody>
          <a:bodyPr anchorCtr="0" anchor="b" bIns="45700" lIns="91425" spcFirstLastPara="1" rIns="91425" wrap="square" tIns="90000">
            <a:normAutofit/>
          </a:bodyPr>
          <a:lstStyle/>
          <a:p>
            <a:pPr indent="0" lvl="0" marL="0" marR="0" rtl="0" algn="l">
              <a:lnSpc>
                <a:spcPct val="90000"/>
              </a:lnSpc>
              <a:spcBef>
                <a:spcPts val="0"/>
              </a:spcBef>
              <a:spcAft>
                <a:spcPts val="0"/>
              </a:spcAft>
              <a:buClr>
                <a:schemeClr val="dk1"/>
              </a:buClr>
              <a:buSzPts val="800"/>
              <a:buFont typeface="Arial"/>
              <a:buNone/>
            </a:pPr>
            <a:r>
              <a:rPr lang="de-CH" sz="800">
                <a:solidFill>
                  <a:schemeClr val="dk1"/>
                </a:solidFill>
                <a:latin typeface="Arial"/>
                <a:ea typeface="Arial"/>
                <a:cs typeface="Arial"/>
                <a:sym typeface="Arial"/>
              </a:rPr>
              <a:t>Titelfolie rot mit Logo</a:t>
            </a:r>
            <a:endParaRPr sz="800">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p:cSld name="Titelfolie mit Text">
    <p:spTree>
      <p:nvGrpSpPr>
        <p:cNvPr id="46" name="Shape 46"/>
        <p:cNvGrpSpPr/>
        <p:nvPr/>
      </p:nvGrpSpPr>
      <p:grpSpPr>
        <a:xfrm>
          <a:off x="0" y="0"/>
          <a:ext cx="0" cy="0"/>
          <a:chOff x="0" y="0"/>
          <a:chExt cx="0" cy="0"/>
        </a:xfrm>
      </p:grpSpPr>
      <p:sp>
        <p:nvSpPr>
          <p:cNvPr id="47" name="Google Shape;47;p8"/>
          <p:cNvSpPr txBox="1"/>
          <p:nvPr>
            <p:ph idx="1" type="body"/>
          </p:nvPr>
        </p:nvSpPr>
        <p:spPr>
          <a:xfrm>
            <a:off x="1077278" y="3191275"/>
            <a:ext cx="10510202"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8"/>
          <p:cNvSpPr txBox="1"/>
          <p:nvPr>
            <p:ph idx="2" type="subTitle"/>
          </p:nvPr>
        </p:nvSpPr>
        <p:spPr>
          <a:xfrm>
            <a:off x="1076960" y="1473201"/>
            <a:ext cx="10515600" cy="1508760"/>
          </a:xfrm>
          <a:prstGeom prst="rect">
            <a:avLst/>
          </a:prstGeom>
          <a:noFill/>
          <a:ln>
            <a:noFill/>
          </a:ln>
        </p:spPr>
        <p:txBody>
          <a:bodyPr anchorCtr="0" anchor="t" bIns="45700" lIns="91425" spcFirstLastPara="1" rIns="91425" wrap="square" tIns="108000">
            <a:noAutofit/>
          </a:bodyPr>
          <a:lstStyle>
            <a:lvl1pPr lvl="0" algn="l">
              <a:lnSpc>
                <a:spcPct val="90000"/>
              </a:lnSpc>
              <a:spcBef>
                <a:spcPts val="1000"/>
              </a:spcBef>
              <a:spcAft>
                <a:spcPts val="0"/>
              </a:spcAft>
              <a:buClr>
                <a:schemeClr val="dk1"/>
              </a:buClr>
              <a:buSzPts val="4200"/>
              <a:buNone/>
              <a:defRPr sz="4200">
                <a:latin typeface="Arial"/>
                <a:ea typeface="Arial"/>
                <a:cs typeface="Arial"/>
                <a:sym typeface="Arial"/>
              </a:defRPr>
            </a:lvl1pPr>
            <a:lvl2pPr lvl="1" algn="ctr">
              <a:lnSpc>
                <a:spcPct val="100000"/>
              </a:lnSpc>
              <a:spcBef>
                <a:spcPts val="600"/>
              </a:spcBef>
              <a:spcAft>
                <a:spcPts val="0"/>
              </a:spcAft>
              <a:buSzPts val="2000"/>
              <a:buFont typeface="Arial"/>
              <a:buNone/>
              <a:defRPr sz="2000"/>
            </a:lvl2pPr>
            <a:lvl3pPr lvl="2" algn="ctr">
              <a:lnSpc>
                <a:spcPct val="100000"/>
              </a:lnSpc>
              <a:spcBef>
                <a:spcPts val="600"/>
              </a:spcBef>
              <a:spcAft>
                <a:spcPts val="0"/>
              </a:spcAft>
              <a:buClr>
                <a:schemeClr val="dk1"/>
              </a:buClr>
              <a:buSzPts val="1800"/>
              <a:buFont typeface="Arial"/>
              <a:buNone/>
              <a:defRPr sz="1800"/>
            </a:lvl3pPr>
            <a:lvl4pPr lvl="3" algn="ctr">
              <a:lnSpc>
                <a:spcPct val="100000"/>
              </a:lnSpc>
              <a:spcBef>
                <a:spcPts val="600"/>
              </a:spcBef>
              <a:spcAft>
                <a:spcPts val="0"/>
              </a:spcAft>
              <a:buClr>
                <a:schemeClr val="dk1"/>
              </a:buClr>
              <a:buSzPts val="1600"/>
              <a:buFont typeface="Arial"/>
              <a:buNone/>
              <a:defRPr sz="1600"/>
            </a:lvl4pPr>
            <a:lvl5pPr lvl="4" algn="ctr">
              <a:lnSpc>
                <a:spcPct val="100000"/>
              </a:lnSpc>
              <a:spcBef>
                <a:spcPts val="600"/>
              </a:spcBef>
              <a:spcAft>
                <a:spcPts val="0"/>
              </a:spcAft>
              <a:buClr>
                <a:schemeClr val="dk1"/>
              </a:buClr>
              <a:buSzPts val="1600"/>
              <a:buFont typeface="Arial"/>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9" name="Google Shape;49;p8"/>
          <p:cNvSpPr txBox="1"/>
          <p:nvPr>
            <p:ph type="title"/>
          </p:nvPr>
        </p:nvSpPr>
        <p:spPr>
          <a:xfrm>
            <a:off x="1071880" y="290873"/>
            <a:ext cx="10515600" cy="1182328"/>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8"/>
          <p:cNvSpPr txBox="1"/>
          <p:nvPr>
            <p:ph idx="3" type="body"/>
          </p:nvPr>
        </p:nvSpPr>
        <p:spPr>
          <a:xfrm>
            <a:off x="1076400" y="2916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1" name="Google Shape;51;p8"/>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52" name="Google Shape;52;p8"/>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54" name="Google Shape;54;p8"/>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mit Text (ohne Untertitel) ">
  <p:cSld name="Titelfolie mit Text (ohne Untertitel) ">
    <p:spTree>
      <p:nvGrpSpPr>
        <p:cNvPr id="55" name="Shape 55"/>
        <p:cNvGrpSpPr/>
        <p:nvPr/>
      </p:nvGrpSpPr>
      <p:grpSpPr>
        <a:xfrm>
          <a:off x="0" y="0"/>
          <a:ext cx="0" cy="0"/>
          <a:chOff x="0" y="0"/>
          <a:chExt cx="0" cy="0"/>
        </a:xfrm>
      </p:grpSpPr>
      <p:sp>
        <p:nvSpPr>
          <p:cNvPr id="56" name="Google Shape;56;p9"/>
          <p:cNvSpPr txBox="1"/>
          <p:nvPr>
            <p:ph idx="1" type="body"/>
          </p:nvPr>
        </p:nvSpPr>
        <p:spPr>
          <a:xfrm>
            <a:off x="1069679" y="1980152"/>
            <a:ext cx="10515601" cy="376413"/>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1900"/>
              <a:buNone/>
              <a:defRPr b="0" sz="1900">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9"/>
          <p:cNvSpPr txBox="1"/>
          <p:nvPr>
            <p:ph type="title"/>
          </p:nvPr>
        </p:nvSpPr>
        <p:spPr>
          <a:xfrm>
            <a:off x="1071880" y="290873"/>
            <a:ext cx="10515600" cy="1383450"/>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9"/>
          <p:cNvSpPr txBox="1"/>
          <p:nvPr>
            <p:ph idx="2" type="body"/>
          </p:nvPr>
        </p:nvSpPr>
        <p:spPr>
          <a:xfrm>
            <a:off x="1069200" y="1674000"/>
            <a:ext cx="10510202" cy="376413"/>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800"/>
              <a:buNone/>
              <a:defRPr b="1" sz="18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9" name="Google Shape;59;p9"/>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60" name="Google Shape;60;p9"/>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apitelseiten (Weiß)">
  <p:cSld name="Kapitelseiten (Weiß)">
    <p:spTree>
      <p:nvGrpSpPr>
        <p:cNvPr id="63" name="Shape 63"/>
        <p:cNvGrpSpPr/>
        <p:nvPr/>
      </p:nvGrpSpPr>
      <p:grpSpPr>
        <a:xfrm>
          <a:off x="0" y="0"/>
          <a:ext cx="0" cy="0"/>
          <a:chOff x="0" y="0"/>
          <a:chExt cx="0" cy="0"/>
        </a:xfrm>
      </p:grpSpPr>
      <p:sp>
        <p:nvSpPr>
          <p:cNvPr id="64" name="Google Shape;64;p10"/>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de-CH"/>
              <a:t>‹#›</a:t>
            </a:fld>
            <a:endParaRPr/>
          </a:p>
        </p:txBody>
      </p:sp>
      <p:sp>
        <p:nvSpPr>
          <p:cNvPr id="65" name="Google Shape;65;p10"/>
          <p:cNvSpPr txBox="1"/>
          <p:nvPr>
            <p:ph idx="1" type="body"/>
          </p:nvPr>
        </p:nvSpPr>
        <p:spPr>
          <a:xfrm>
            <a:off x="1069679" y="864677"/>
            <a:ext cx="10515601" cy="645821"/>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0"/>
              </a:spcBef>
              <a:spcAft>
                <a:spcPts val="0"/>
              </a:spcAft>
              <a:buClr>
                <a:schemeClr val="dk1"/>
              </a:buClr>
              <a:buSzPts val="4200"/>
              <a:buNone/>
              <a:defRPr b="0" sz="4200">
                <a:solidFill>
                  <a:schemeClr val="dk1"/>
                </a:solidFill>
                <a:latin typeface="Arial"/>
                <a:ea typeface="Arial"/>
                <a:cs typeface="Arial"/>
                <a:sym typeface="Arial"/>
              </a:defRPr>
            </a:lvl1pPr>
            <a:lvl2pPr indent="-342900" lvl="1" marL="914400" algn="l">
              <a:lnSpc>
                <a:spcPct val="100000"/>
              </a:lnSpc>
              <a:spcBef>
                <a:spcPts val="600"/>
              </a:spcBef>
              <a:spcAft>
                <a:spcPts val="0"/>
              </a:spcAft>
              <a:buSzPts val="1800"/>
              <a:buChar char="‒"/>
              <a:defRPr/>
            </a:lvl2pPr>
            <a:lvl3pPr indent="-342900" lvl="2" marL="1371600" algn="l">
              <a:lnSpc>
                <a:spcPct val="100000"/>
              </a:lnSpc>
              <a:spcBef>
                <a:spcPts val="600"/>
              </a:spcBef>
              <a:spcAft>
                <a:spcPts val="0"/>
              </a:spcAft>
              <a:buClr>
                <a:schemeClr val="dk1"/>
              </a:buClr>
              <a:buSzPts val="1800"/>
              <a:buChar char="‒"/>
              <a:defRPr/>
            </a:lvl3pPr>
            <a:lvl4pPr indent="-342900" lvl="3" marL="1828800" algn="l">
              <a:lnSpc>
                <a:spcPct val="100000"/>
              </a:lnSpc>
              <a:spcBef>
                <a:spcPts val="600"/>
              </a:spcBef>
              <a:spcAft>
                <a:spcPts val="0"/>
              </a:spcAft>
              <a:buClr>
                <a:schemeClr val="dk1"/>
              </a:buClr>
              <a:buSzPts val="1800"/>
              <a:buChar char="‒"/>
              <a:defRPr/>
            </a:lvl4pPr>
            <a:lvl5pPr indent="-342900" lvl="4" marL="2286000" algn="l">
              <a:lnSpc>
                <a:spcPct val="100000"/>
              </a:lnSpc>
              <a:spcBef>
                <a:spcPts val="600"/>
              </a:spcBef>
              <a:spcAft>
                <a:spcPts val="0"/>
              </a:spcAft>
              <a:buClr>
                <a:schemeClr val="dk1"/>
              </a:buClr>
              <a:buSzPts val="1800"/>
              <a:buChar char="‒"/>
              <a:defRPr/>
            </a:lvl5pPr>
            <a:lvl6pPr indent="-342900" lvl="5" marL="2743200" algn="l">
              <a:lnSpc>
                <a:spcPct val="90000"/>
              </a:lnSpc>
              <a:spcBef>
                <a:spcPts val="6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10"/>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algn="l">
              <a:lnSpc>
                <a:spcPct val="90000"/>
              </a:lnSpc>
              <a:spcBef>
                <a:spcPts val="0"/>
              </a:spcBef>
              <a:spcAft>
                <a:spcPts val="0"/>
              </a:spcAft>
              <a:buClr>
                <a:schemeClr val="accent6"/>
              </a:buClr>
              <a:buSzPts val="4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22" Type="http://schemas.openxmlformats.org/officeDocument/2006/relationships/slideLayout" Target="../slideLayouts/slideLayout21.xml"/><Relationship Id="rId10" Type="http://schemas.openxmlformats.org/officeDocument/2006/relationships/slideLayout" Target="../slideLayouts/slideLayout9.xml"/><Relationship Id="rId21" Type="http://schemas.openxmlformats.org/officeDocument/2006/relationships/slideLayout" Target="../slideLayouts/slideLayout20.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23" Type="http://schemas.openxmlformats.org/officeDocument/2006/relationships/theme" Target="../theme/theme2.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descr="{&quot;templafy&quot;:{&quot;id&quot;:&quot;6ccc20fb-1703-4256-864c-0bc18538870f&quot;}}" id="10" name="Google Shape;10;p1"/>
          <p:cNvSpPr/>
          <p:nvPr/>
        </p:nvSpPr>
        <p:spPr>
          <a:xfrm>
            <a:off x="1342800" y="6444000"/>
            <a:ext cx="1615873" cy="3636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t/>
            </a:r>
            <a:endParaRPr b="0" i="0" sz="1200" u="none" cap="none" strike="noStrike">
              <a:solidFill>
                <a:schemeClr val="dk1"/>
              </a:solidFill>
              <a:latin typeface="Arial"/>
              <a:ea typeface="Arial"/>
              <a:cs typeface="Arial"/>
              <a:sym typeface="Arial"/>
            </a:endParaRPr>
          </a:p>
        </p:txBody>
      </p:sp>
      <p:sp>
        <p:nvSpPr>
          <p:cNvPr id="11" name="Google Shape;11;p1"/>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lvl1pPr indent="0" lvl="0" marL="0" marR="0" rtl="0" algn="r">
              <a:spcBef>
                <a:spcPts val="0"/>
              </a:spcBef>
              <a:buNone/>
              <a:defRPr b="0" i="0" sz="1200" u="none" cap="none" strike="noStrike">
                <a:solidFill>
                  <a:schemeClr val="dk1"/>
                </a:solidFill>
                <a:latin typeface="Arial"/>
                <a:ea typeface="Arial"/>
                <a:cs typeface="Arial"/>
                <a:sym typeface="Arial"/>
              </a:defRPr>
            </a:lvl1pPr>
            <a:lvl2pPr indent="0" lvl="1" marL="0" marR="0" rtl="0" algn="r">
              <a:spcBef>
                <a:spcPts val="0"/>
              </a:spcBef>
              <a:buNone/>
              <a:defRPr b="0" i="0" sz="1200" u="none" cap="none" strike="noStrike">
                <a:solidFill>
                  <a:schemeClr val="dk1"/>
                </a:solidFill>
                <a:latin typeface="Arial"/>
                <a:ea typeface="Arial"/>
                <a:cs typeface="Arial"/>
                <a:sym typeface="Arial"/>
              </a:defRPr>
            </a:lvl2pPr>
            <a:lvl3pPr indent="0" lvl="2" marL="0" marR="0" rtl="0" algn="r">
              <a:spcBef>
                <a:spcPts val="0"/>
              </a:spcBef>
              <a:buNone/>
              <a:defRPr b="0" i="0" sz="1200" u="none" cap="none" strike="noStrike">
                <a:solidFill>
                  <a:schemeClr val="dk1"/>
                </a:solidFill>
                <a:latin typeface="Arial"/>
                <a:ea typeface="Arial"/>
                <a:cs typeface="Arial"/>
                <a:sym typeface="Arial"/>
              </a:defRPr>
            </a:lvl3pPr>
            <a:lvl4pPr indent="0" lvl="3" marL="0" marR="0" rtl="0" algn="r">
              <a:spcBef>
                <a:spcPts val="0"/>
              </a:spcBef>
              <a:buNone/>
              <a:defRPr b="0" i="0" sz="1200" u="none" cap="none" strike="noStrike">
                <a:solidFill>
                  <a:schemeClr val="dk1"/>
                </a:solidFill>
                <a:latin typeface="Arial"/>
                <a:ea typeface="Arial"/>
                <a:cs typeface="Arial"/>
                <a:sym typeface="Arial"/>
              </a:defRPr>
            </a:lvl4pPr>
            <a:lvl5pPr indent="0" lvl="4" marL="0" marR="0" rtl="0" algn="r">
              <a:spcBef>
                <a:spcPts val="0"/>
              </a:spcBef>
              <a:buNone/>
              <a:defRPr b="0" i="0" sz="1200" u="none" cap="none" strike="noStrike">
                <a:solidFill>
                  <a:schemeClr val="dk1"/>
                </a:solidFill>
                <a:latin typeface="Arial"/>
                <a:ea typeface="Arial"/>
                <a:cs typeface="Arial"/>
                <a:sym typeface="Arial"/>
              </a:defRPr>
            </a:lvl5pPr>
            <a:lvl6pPr indent="0" lvl="5" marL="0" marR="0" rtl="0" algn="r">
              <a:spcBef>
                <a:spcPts val="0"/>
              </a:spcBef>
              <a:buNone/>
              <a:defRPr b="0" i="0" sz="1200" u="none" cap="none" strike="noStrike">
                <a:solidFill>
                  <a:schemeClr val="dk1"/>
                </a:solidFill>
                <a:latin typeface="Arial"/>
                <a:ea typeface="Arial"/>
                <a:cs typeface="Arial"/>
                <a:sym typeface="Arial"/>
              </a:defRPr>
            </a:lvl6pPr>
            <a:lvl7pPr indent="0" lvl="6" marL="0" marR="0" rtl="0" algn="r">
              <a:spcBef>
                <a:spcPts val="0"/>
              </a:spcBef>
              <a:buNone/>
              <a:defRPr b="0" i="0" sz="1200" u="none" cap="none" strike="noStrike">
                <a:solidFill>
                  <a:schemeClr val="dk1"/>
                </a:solidFill>
                <a:latin typeface="Arial"/>
                <a:ea typeface="Arial"/>
                <a:cs typeface="Arial"/>
                <a:sym typeface="Arial"/>
              </a:defRPr>
            </a:lvl7pPr>
            <a:lvl8pPr indent="0" lvl="7" marL="0" marR="0" rtl="0" algn="r">
              <a:spcBef>
                <a:spcPts val="0"/>
              </a:spcBef>
              <a:buNone/>
              <a:defRPr b="0" i="0" sz="1200" u="none" cap="none" strike="noStrike">
                <a:solidFill>
                  <a:schemeClr val="dk1"/>
                </a:solidFill>
                <a:latin typeface="Arial"/>
                <a:ea typeface="Arial"/>
                <a:cs typeface="Arial"/>
                <a:sym typeface="Arial"/>
              </a:defRPr>
            </a:lvl8pPr>
            <a:lvl9pPr indent="0" lvl="8" marL="0" marR="0" rtl="0" algn="r">
              <a:spcBef>
                <a:spcPts val="0"/>
              </a:spcBef>
              <a:buNone/>
              <a:defRPr b="0" i="0" sz="12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
        <p:nvSpPr>
          <p:cNvPr id="12" name="Google Shape;12;p1"/>
          <p:cNvSpPr txBox="1"/>
          <p:nvPr>
            <p:ph idx="1" type="body"/>
          </p:nvPr>
        </p:nvSpPr>
        <p:spPr>
          <a:xfrm>
            <a:off x="1062736" y="2042635"/>
            <a:ext cx="10515600" cy="435133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1000"/>
              </a:spcBef>
              <a:spcAft>
                <a:spcPts val="0"/>
              </a:spcAft>
              <a:buClr>
                <a:schemeClr val="dk1"/>
              </a:buClr>
              <a:buSzPts val="2600"/>
              <a:buFont typeface="Courier New"/>
              <a:buNone/>
              <a:defRPr b="0" i="0" sz="2600" u="none" cap="none" strike="noStrike">
                <a:solidFill>
                  <a:schemeClr val="dk1"/>
                </a:solidFill>
                <a:latin typeface="Arial"/>
                <a:ea typeface="Arial"/>
                <a:cs typeface="Arial"/>
                <a:sym typeface="Arial"/>
              </a:defRPr>
            </a:lvl1pPr>
            <a:lvl2pPr indent="-393700" lvl="1" marL="914400" marR="0" rtl="0" algn="l">
              <a:lnSpc>
                <a:spcPct val="100000"/>
              </a:lnSpc>
              <a:spcBef>
                <a:spcPts val="600"/>
              </a:spcBef>
              <a:spcAft>
                <a:spcPts val="0"/>
              </a:spcAft>
              <a:buClr>
                <a:srgbClr val="FF0000"/>
              </a:buClr>
              <a:buSzPts val="2600"/>
              <a:buFont typeface="Arial"/>
              <a:buChar char="‒"/>
              <a:defRPr b="0" i="0" sz="2600" u="none" cap="none" strike="noStrike">
                <a:solidFill>
                  <a:schemeClr val="dk1"/>
                </a:solidFill>
                <a:latin typeface="Arial"/>
                <a:ea typeface="Arial"/>
                <a:cs typeface="Arial"/>
                <a:sym typeface="Arial"/>
              </a:defRPr>
            </a:lvl2pPr>
            <a:lvl3pPr indent="-393700" lvl="2" marL="13716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3pPr>
            <a:lvl4pPr indent="-393700" lvl="3" marL="18288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4pPr>
            <a:lvl5pPr indent="-393700" lvl="4" marL="2286000" marR="0" rtl="0" algn="l">
              <a:lnSpc>
                <a:spcPct val="100000"/>
              </a:lnSpc>
              <a:spcBef>
                <a:spcPts val="600"/>
              </a:spcBef>
              <a:spcAft>
                <a:spcPts val="0"/>
              </a:spcAft>
              <a:buClr>
                <a:schemeClr val="dk1"/>
              </a:buClr>
              <a:buSzPts val="2600"/>
              <a:buFont typeface="Arial"/>
              <a:buChar char="‒"/>
              <a:defRPr b="0" i="0" sz="2600" u="none" cap="none" strike="noStrike">
                <a:solidFill>
                  <a:schemeClr val="dk1"/>
                </a:solidFill>
                <a:latin typeface="Arial"/>
                <a:ea typeface="Arial"/>
                <a:cs typeface="Arial"/>
                <a:sym typeface="Arial"/>
              </a:defRPr>
            </a:lvl5pPr>
            <a:lvl6pPr indent="-342900" lvl="5" marL="2743200" marR="0" rtl="0" algn="l">
              <a:lnSpc>
                <a:spcPct val="90000"/>
              </a:lnSpc>
              <a:spcBef>
                <a:spcPts val="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type="title"/>
          </p:nvPr>
        </p:nvSpPr>
        <p:spPr>
          <a:xfrm>
            <a:off x="1071880" y="290873"/>
            <a:ext cx="10515600" cy="749575"/>
          </a:xfrm>
          <a:prstGeom prst="rect">
            <a:avLst/>
          </a:prstGeom>
          <a:noFill/>
          <a:ln>
            <a:noFill/>
          </a:ln>
        </p:spPr>
        <p:txBody>
          <a:bodyPr anchorCtr="0" anchor="t" bIns="45700" lIns="91425" spcFirstLastPara="1" rIns="91425" wrap="square" tIns="90000">
            <a:noAutofit/>
          </a:bodyPr>
          <a:lstStyle>
            <a:lvl1pPr lvl="0" marR="0" rtl="0" algn="l">
              <a:lnSpc>
                <a:spcPct val="90000"/>
              </a:lnSpc>
              <a:spcBef>
                <a:spcPts val="0"/>
              </a:spcBef>
              <a:spcAft>
                <a:spcPts val="0"/>
              </a:spcAft>
              <a:buClr>
                <a:schemeClr val="accent6"/>
              </a:buClr>
              <a:buSzPts val="4200"/>
              <a:buFont typeface="Arial"/>
              <a:buNone/>
              <a:defRPr b="0" i="0" sz="4200" u="none" cap="none" strike="noStrike">
                <a:solidFill>
                  <a:schemeClr val="accent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descr="{&quot;templafy&quot;:{&quot;id&quot;:&quot;bb099368-b179-467f-a5e9-0045b28e465d&quot;}}" id="14" name="Google Shape;14;p1"/>
          <p:cNvPicPr preferRelativeResize="0"/>
          <p:nvPr/>
        </p:nvPicPr>
        <p:blipFill rotWithShape="1">
          <a:blip r:embed="rId1">
            <a:alphaModFix/>
          </a:blip>
          <a:srcRect b="0" l="0" r="0" t="0"/>
          <a:stretch/>
        </p:blipFill>
        <p:spPr>
          <a:xfrm>
            <a:off x="93600" y="306000"/>
            <a:ext cx="1148544" cy="720090"/>
          </a:xfrm>
          <a:prstGeom prst="rect">
            <a:avLst/>
          </a:prstGeom>
          <a:noFill/>
          <a:ln>
            <a:noFill/>
          </a:ln>
        </p:spPr>
      </p:pic>
      <p:cxnSp>
        <p:nvCxnSpPr>
          <p:cNvPr id="15" name="Google Shape;15;p1"/>
          <p:cNvCxnSpPr/>
          <p:nvPr/>
        </p:nvCxnSpPr>
        <p:spPr>
          <a:xfrm>
            <a:off x="1147445" y="47458"/>
            <a:ext cx="10569674" cy="0"/>
          </a:xfrm>
          <a:prstGeom prst="straightConnector1">
            <a:avLst/>
          </a:prstGeom>
          <a:noFill/>
          <a:ln cap="flat" cmpd="sng" w="95250">
            <a:solidFill>
              <a:schemeClr val="accent6"/>
            </a:solidFill>
            <a:prstDash val="solid"/>
            <a:miter lim="800000"/>
            <a:headEnd len="sm" w="sm" type="none"/>
            <a:tailEnd len="sm" w="sm" type="none"/>
          </a:ln>
        </p:spPr>
      </p:cxnSp>
      <p:sp>
        <p:nvSpPr>
          <p:cNvPr id="16" name="Google Shape;16;p1"/>
          <p:cNvSpPr txBox="1"/>
          <p:nvPr>
            <p:ph idx="10" type="dt"/>
          </p:nvPr>
        </p:nvSpPr>
        <p:spPr>
          <a:xfrm>
            <a:off x="1411548" y="6444000"/>
            <a:ext cx="225493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7" name="Google Shape;17;p1"/>
          <p:cNvSpPr txBox="1"/>
          <p:nvPr>
            <p:ph idx="11" type="ftr"/>
          </p:nvPr>
        </p:nvSpPr>
        <p:spPr>
          <a:xfrm>
            <a:off x="3798000" y="6444000"/>
            <a:ext cx="7779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6.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4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27.png"/><Relationship Id="rId4" Type="http://schemas.openxmlformats.org/officeDocument/2006/relationships/image" Target="../media/image22.png"/><Relationship Id="rId5" Type="http://schemas.openxmlformats.org/officeDocument/2006/relationships/image" Target="../media/image20.png"/><Relationship Id="rId6" Type="http://schemas.openxmlformats.org/officeDocument/2006/relationships/image" Target="../media/image24.png"/><Relationship Id="rId7" Type="http://schemas.openxmlformats.org/officeDocument/2006/relationships/image" Target="../media/image2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7.png"/><Relationship Id="rId4" Type="http://schemas.openxmlformats.org/officeDocument/2006/relationships/image" Target="../media/image25.png"/><Relationship Id="rId5" Type="http://schemas.openxmlformats.org/officeDocument/2006/relationships/image" Target="../media/image3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25.png"/><Relationship Id="rId4" Type="http://schemas.openxmlformats.org/officeDocument/2006/relationships/image" Target="../media/image31.png"/><Relationship Id="rId5" Type="http://schemas.openxmlformats.org/officeDocument/2006/relationships/image" Target="../media/image18.png"/><Relationship Id="rId6" Type="http://schemas.openxmlformats.org/officeDocument/2006/relationships/image" Target="../media/image1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5.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0.png"/><Relationship Id="rId4" Type="http://schemas.openxmlformats.org/officeDocument/2006/relationships/image" Target="../media/image28.png"/><Relationship Id="rId5" Type="http://schemas.openxmlformats.org/officeDocument/2006/relationships/image" Target="../media/image2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0.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33.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39.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hyperlink" Target="https://medium.com/@almaskadic1/g%C3%B6dels-incompleteness-theorems-for-dummies-fcdaf867e4ad" TargetMode="External"/><Relationship Id="rId4" Type="http://schemas.openxmlformats.org/officeDocument/2006/relationships/image" Target="../media/image35.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hyperlink" Target="https://medium.com/@mattfleetwood/g%C3%B6dels-incompleteness-theorem-and-the-limits-of-ai-17755a4bf5eb"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 Id="rId3" Type="http://schemas.openxmlformats.org/officeDocument/2006/relationships/image" Target="../media/image36.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 Id="rId3" Type="http://schemas.openxmlformats.org/officeDocument/2006/relationships/image" Target="../media/image3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1071875" y="290875"/>
            <a:ext cx="10988100" cy="749700"/>
          </a:xfrm>
          <a:prstGeom prst="rect">
            <a:avLst/>
          </a:prstGeom>
          <a:noFill/>
          <a:ln>
            <a:noFill/>
          </a:ln>
        </p:spPr>
        <p:txBody>
          <a:bodyPr anchorCtr="0" anchor="t" bIns="45700" lIns="91425" spcFirstLastPara="1" rIns="91425" wrap="square" tIns="90000">
            <a:noAutofit/>
          </a:bodyPr>
          <a:lstStyle/>
          <a:p>
            <a:pPr indent="0" lvl="0" marL="0" rtl="0" algn="l">
              <a:lnSpc>
                <a:spcPct val="90000"/>
              </a:lnSpc>
              <a:spcBef>
                <a:spcPts val="0"/>
              </a:spcBef>
              <a:spcAft>
                <a:spcPts val="0"/>
              </a:spcAft>
              <a:buClr>
                <a:schemeClr val="accent6"/>
              </a:buClr>
              <a:buSzPts val="6000"/>
              <a:buFont typeface="Arial"/>
              <a:buNone/>
            </a:pPr>
            <a:r>
              <a:rPr lang="de-CH" sz="3900"/>
              <a:t>An AI Review</a:t>
            </a:r>
            <a:endParaRPr sz="3900"/>
          </a:p>
          <a:p>
            <a:pPr indent="0" lvl="0" marL="0" rtl="0" algn="l">
              <a:lnSpc>
                <a:spcPct val="90000"/>
              </a:lnSpc>
              <a:spcBef>
                <a:spcPts val="0"/>
              </a:spcBef>
              <a:spcAft>
                <a:spcPts val="0"/>
              </a:spcAft>
              <a:buNone/>
            </a:pPr>
            <a:r>
              <a:t/>
            </a:r>
            <a:endParaRPr sz="2800">
              <a:solidFill>
                <a:srgbClr val="646363"/>
              </a:solidFill>
            </a:endParaRPr>
          </a:p>
          <a:p>
            <a:pPr indent="0" lvl="0" marL="0" rtl="0" algn="l">
              <a:lnSpc>
                <a:spcPct val="90000"/>
              </a:lnSpc>
              <a:spcBef>
                <a:spcPts val="0"/>
              </a:spcBef>
              <a:spcAft>
                <a:spcPts val="0"/>
              </a:spcAft>
              <a:buNone/>
            </a:pPr>
            <a:r>
              <a:rPr lang="de-CH" sz="2800">
                <a:solidFill>
                  <a:srgbClr val="646363"/>
                </a:solidFill>
              </a:rPr>
              <a:t>- collaborative workshop</a:t>
            </a:r>
            <a:endParaRPr sz="2800">
              <a:solidFill>
                <a:srgbClr val="646363"/>
              </a:solidFill>
            </a:endParaRPr>
          </a:p>
        </p:txBody>
      </p:sp>
      <p:sp>
        <p:nvSpPr>
          <p:cNvPr id="157" name="Google Shape;157;p23"/>
          <p:cNvSpPr txBox="1"/>
          <p:nvPr>
            <p:ph idx="12" type="sldNum"/>
          </p:nvPr>
        </p:nvSpPr>
        <p:spPr>
          <a:xfrm>
            <a:off x="910654" y="6444000"/>
            <a:ext cx="371162" cy="365125"/>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158" name="Google Shape;158;p23"/>
          <p:cNvSpPr txBox="1"/>
          <p:nvPr/>
        </p:nvSpPr>
        <p:spPr>
          <a:xfrm>
            <a:off x="1071863" y="2134569"/>
            <a:ext cx="10515600" cy="238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0"/>
              </a:spcBef>
              <a:spcAft>
                <a:spcPts val="0"/>
              </a:spcAft>
              <a:buClr>
                <a:srgbClr val="646363"/>
              </a:buClr>
              <a:buSzPts val="2800"/>
              <a:buFont typeface="Courier New"/>
              <a:buNone/>
            </a:pPr>
            <a:r>
              <a:t/>
            </a:r>
            <a:endParaRPr sz="2800">
              <a:solidFill>
                <a:srgbClr val="646363"/>
              </a:solidFill>
            </a:endParaRPr>
          </a:p>
          <a:p>
            <a:pPr indent="0" lvl="0" marL="0" marR="0" rtl="0" algn="l">
              <a:lnSpc>
                <a:spcPct val="100000"/>
              </a:lnSpc>
              <a:spcBef>
                <a:spcPts val="600"/>
              </a:spcBef>
              <a:spcAft>
                <a:spcPts val="0"/>
              </a:spcAft>
              <a:buClr>
                <a:srgbClr val="646363"/>
              </a:buClr>
              <a:buSzPts val="2800"/>
              <a:buFont typeface="Courier New"/>
              <a:buNone/>
            </a:pPr>
            <a:r>
              <a:rPr lang="de-CH" sz="2800">
                <a:solidFill>
                  <a:srgbClr val="646363"/>
                </a:solidFill>
              </a:rPr>
              <a:t>CAS ADS M5 </a:t>
            </a:r>
            <a:endParaRPr sz="2800">
              <a:solidFill>
                <a:srgbClr val="646363"/>
              </a:solidFill>
            </a:endParaRPr>
          </a:p>
          <a:p>
            <a:pPr indent="0" lvl="0" marL="0" marR="0" rtl="0" algn="l">
              <a:lnSpc>
                <a:spcPct val="100000"/>
              </a:lnSpc>
              <a:spcBef>
                <a:spcPts val="600"/>
              </a:spcBef>
              <a:spcAft>
                <a:spcPts val="0"/>
              </a:spcAft>
              <a:buClr>
                <a:srgbClr val="646363"/>
              </a:buClr>
              <a:buSzPts val="2800"/>
              <a:buFont typeface="Courier New"/>
              <a:buNone/>
            </a:pPr>
            <a:r>
              <a:rPr b="0" i="0" lang="de-CH" sz="2800" u="none" cap="none" strike="noStrike">
                <a:solidFill>
                  <a:srgbClr val="646363"/>
                </a:solidFill>
                <a:latin typeface="Arial"/>
                <a:ea typeface="Arial"/>
                <a:cs typeface="Arial"/>
                <a:sym typeface="Arial"/>
              </a:rPr>
              <a:t>University of Bern</a:t>
            </a:r>
            <a:endParaRPr/>
          </a:p>
          <a:p>
            <a:pPr indent="0" lvl="0" marL="0" marR="0" rtl="0" algn="l">
              <a:lnSpc>
                <a:spcPct val="100000"/>
              </a:lnSpc>
              <a:spcBef>
                <a:spcPts val="600"/>
              </a:spcBef>
              <a:spcAft>
                <a:spcPts val="0"/>
              </a:spcAft>
              <a:buClr>
                <a:srgbClr val="646363"/>
              </a:buClr>
              <a:buSzPts val="2800"/>
              <a:buFont typeface="Courier New"/>
              <a:buNone/>
            </a:pPr>
            <a:r>
              <a:t/>
            </a:r>
            <a:endParaRPr b="0" i="0" sz="2800" u="none" cap="none" strike="noStrike">
              <a:solidFill>
                <a:srgbClr val="646363"/>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2"/>
          <p:cNvSpPr txBox="1"/>
          <p:nvPr>
            <p:ph idx="1" type="body"/>
          </p:nvPr>
        </p:nvSpPr>
        <p:spPr>
          <a:xfrm>
            <a:off x="0" y="1447800"/>
            <a:ext cx="11587500" cy="4925100"/>
          </a:xfrm>
          <a:prstGeom prst="rect">
            <a:avLst/>
          </a:prstGeom>
        </p:spPr>
        <p:txBody>
          <a:bodyPr anchorCtr="0" anchor="t" bIns="45700" lIns="91425" spcFirstLastPara="1" rIns="91425" wrap="square" tIns="45700">
            <a:normAutofit/>
          </a:bodyPr>
          <a:lstStyle/>
          <a:p>
            <a:pPr indent="-387350" lvl="0" marL="457200" rtl="0" algn="l">
              <a:lnSpc>
                <a:spcPct val="115000"/>
              </a:lnSpc>
              <a:spcBef>
                <a:spcPts val="1200"/>
              </a:spcBef>
              <a:spcAft>
                <a:spcPts val="0"/>
              </a:spcAft>
              <a:buSzPts val="2500"/>
              <a:buChar char="●"/>
            </a:pPr>
            <a:r>
              <a:rPr lang="de-CH" sz="2500"/>
              <a:t>IBM supercomputer named after the first CEO competed against two of the most successful players </a:t>
            </a:r>
            <a:endParaRPr sz="2500"/>
          </a:p>
          <a:p>
            <a:pPr indent="-387350" lvl="0" marL="457200" rtl="0" algn="l">
              <a:lnSpc>
                <a:spcPct val="115000"/>
              </a:lnSpc>
              <a:spcBef>
                <a:spcPts val="0"/>
              </a:spcBef>
              <a:spcAft>
                <a:spcPts val="0"/>
              </a:spcAft>
              <a:buSzPts val="2500"/>
              <a:buChar char="●"/>
            </a:pPr>
            <a:r>
              <a:rPr lang="de-CH" sz="2500"/>
              <a:t>h</a:t>
            </a:r>
            <a:r>
              <a:rPr lang="de-CH" sz="2500"/>
              <a:t>andled diverse question types across multiple domains</a:t>
            </a:r>
            <a:endParaRPr sz="2500"/>
          </a:p>
          <a:p>
            <a:pPr indent="-387350" lvl="0" marL="457200" rtl="0" algn="l">
              <a:lnSpc>
                <a:spcPct val="115000"/>
              </a:lnSpc>
              <a:spcBef>
                <a:spcPts val="0"/>
              </a:spcBef>
              <a:spcAft>
                <a:spcPts val="0"/>
              </a:spcAft>
              <a:buSzPts val="2500"/>
              <a:buChar char="●"/>
            </a:pPr>
            <a:r>
              <a:rPr lang="de-CH" sz="2500"/>
              <a:t>processes complex information and masters factual questions</a:t>
            </a:r>
            <a:endParaRPr sz="2500"/>
          </a:p>
          <a:p>
            <a:pPr indent="-387350" lvl="0" marL="457200" rtl="0" algn="l">
              <a:lnSpc>
                <a:spcPct val="115000"/>
              </a:lnSpc>
              <a:spcBef>
                <a:spcPts val="0"/>
              </a:spcBef>
              <a:spcAft>
                <a:spcPts val="0"/>
              </a:spcAft>
              <a:buSzPts val="2500"/>
              <a:buChar char="●"/>
            </a:pPr>
            <a:r>
              <a:rPr lang="de-CH" sz="2500"/>
              <a:t>l</a:t>
            </a:r>
            <a:r>
              <a:rPr lang="de-CH" sz="2500"/>
              <a:t>imited by inability to handle dynamic questions or real-time conversation</a:t>
            </a:r>
            <a:endParaRPr sz="2500"/>
          </a:p>
          <a:p>
            <a:pPr indent="-387350" lvl="0" marL="457200" rtl="0" algn="l">
              <a:lnSpc>
                <a:spcPct val="115000"/>
              </a:lnSpc>
              <a:spcBef>
                <a:spcPts val="0"/>
              </a:spcBef>
              <a:spcAft>
                <a:spcPts val="0"/>
              </a:spcAft>
              <a:buSzPts val="2500"/>
              <a:buChar char="●"/>
            </a:pPr>
            <a:r>
              <a:rPr lang="de-CH" sz="2500"/>
              <a:t>considered more impressive than Deep Blue's chess victory</a:t>
            </a:r>
            <a:endParaRPr sz="2500"/>
          </a:p>
          <a:p>
            <a:pPr indent="0" lvl="0" marL="0" rtl="0" algn="l">
              <a:lnSpc>
                <a:spcPct val="115000"/>
              </a:lnSpc>
              <a:spcBef>
                <a:spcPts val="1200"/>
              </a:spcBef>
              <a:spcAft>
                <a:spcPts val="0"/>
              </a:spcAft>
              <a:buNone/>
            </a:pPr>
            <a:r>
              <a:t/>
            </a:r>
            <a:endParaRPr sz="2500"/>
          </a:p>
          <a:p>
            <a:pPr indent="0" lvl="0" marL="0" rtl="0" algn="l">
              <a:lnSpc>
                <a:spcPct val="115000"/>
              </a:lnSpc>
              <a:spcBef>
                <a:spcPts val="1200"/>
              </a:spcBef>
              <a:spcAft>
                <a:spcPts val="1200"/>
              </a:spcAft>
              <a:buNone/>
            </a:pPr>
            <a:r>
              <a:rPr lang="de-CH" sz="2500"/>
              <a:t>Groundbreaking Victory in Natural Language Processing</a:t>
            </a:r>
            <a:endParaRPr sz="2500"/>
          </a:p>
        </p:txBody>
      </p:sp>
      <p:sp>
        <p:nvSpPr>
          <p:cNvPr id="242" name="Google Shape;242;p32"/>
          <p:cNvSpPr txBox="1"/>
          <p:nvPr>
            <p:ph type="title"/>
          </p:nvPr>
        </p:nvSpPr>
        <p:spPr>
          <a:xfrm>
            <a:off x="1071875" y="290875"/>
            <a:ext cx="111201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IBM Watson &amp; The Jeopardy! Challenge 2011</a:t>
            </a:r>
            <a:endParaRPr/>
          </a:p>
        </p:txBody>
      </p:sp>
      <p:sp>
        <p:nvSpPr>
          <p:cNvPr id="243" name="Google Shape;243;p3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44" name="Google Shape;244;p32"/>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245" name="Google Shape;245;p32"/>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3"/>
          <p:cNvSpPr txBox="1"/>
          <p:nvPr>
            <p:ph idx="1" type="body"/>
          </p:nvPr>
        </p:nvSpPr>
        <p:spPr>
          <a:xfrm>
            <a:off x="0" y="1447800"/>
            <a:ext cx="7779600" cy="4925100"/>
          </a:xfrm>
          <a:prstGeom prst="rect">
            <a:avLst/>
          </a:prstGeom>
        </p:spPr>
        <p:txBody>
          <a:bodyPr anchorCtr="0" anchor="t" bIns="45700" lIns="91425" spcFirstLastPara="1" rIns="91425" wrap="square" tIns="45700">
            <a:normAutofit/>
          </a:bodyPr>
          <a:lstStyle/>
          <a:p>
            <a:pPr indent="-387350" lvl="0" marL="457200" rtl="0" algn="l">
              <a:lnSpc>
                <a:spcPct val="115000"/>
              </a:lnSpc>
              <a:spcBef>
                <a:spcPts val="1200"/>
              </a:spcBef>
              <a:spcAft>
                <a:spcPts val="0"/>
              </a:spcAft>
              <a:buSzPts val="2500"/>
              <a:buChar char="●"/>
            </a:pPr>
            <a:r>
              <a:rPr lang="de-CH" sz="2500"/>
              <a:t>Defeated champion Lee Seedol in 4 out of 5 matches</a:t>
            </a:r>
            <a:endParaRPr sz="2500"/>
          </a:p>
          <a:p>
            <a:pPr indent="-387350" lvl="0" marL="457200" rtl="0" algn="l">
              <a:lnSpc>
                <a:spcPct val="115000"/>
              </a:lnSpc>
              <a:spcBef>
                <a:spcPts val="0"/>
              </a:spcBef>
              <a:spcAft>
                <a:spcPts val="0"/>
              </a:spcAft>
              <a:buSzPts val="2500"/>
              <a:buChar char="●"/>
            </a:pPr>
            <a:r>
              <a:rPr lang="de-CH" sz="2500"/>
              <a:t>higher complexity in Go compared to chess</a:t>
            </a:r>
            <a:endParaRPr sz="2500"/>
          </a:p>
          <a:p>
            <a:pPr indent="-387350" lvl="0" marL="457200" rtl="0" algn="l">
              <a:lnSpc>
                <a:spcPct val="115000"/>
              </a:lnSpc>
              <a:spcBef>
                <a:spcPts val="0"/>
              </a:spcBef>
              <a:spcAft>
                <a:spcPts val="0"/>
              </a:spcAft>
              <a:buSzPts val="2500"/>
              <a:buChar char="●"/>
            </a:pPr>
            <a:r>
              <a:rPr lang="de-CH" sz="2500"/>
              <a:t>however, while AlphaGo is a great Go player, it cannot understand a description of the rules in written English</a:t>
            </a:r>
            <a:endParaRPr sz="2500"/>
          </a:p>
          <a:p>
            <a:pPr indent="-387350" lvl="0" marL="457200" rtl="0" algn="l">
              <a:lnSpc>
                <a:spcPct val="115000"/>
              </a:lnSpc>
              <a:spcBef>
                <a:spcPts val="0"/>
              </a:spcBef>
              <a:spcAft>
                <a:spcPts val="0"/>
              </a:spcAft>
              <a:buSzPts val="2500"/>
              <a:buChar char="●"/>
            </a:pPr>
            <a:r>
              <a:rPr lang="de-CH" sz="2500"/>
              <a:t>Highlights distinction between specialized vs. general intelligence</a:t>
            </a:r>
            <a:endParaRPr sz="2500"/>
          </a:p>
          <a:p>
            <a:pPr indent="0" lvl="0" marL="0" rtl="0" algn="l">
              <a:lnSpc>
                <a:spcPct val="115000"/>
              </a:lnSpc>
              <a:spcBef>
                <a:spcPts val="1200"/>
              </a:spcBef>
              <a:spcAft>
                <a:spcPts val="1200"/>
              </a:spcAft>
              <a:buNone/>
            </a:pPr>
            <a:r>
              <a:t/>
            </a:r>
            <a:endParaRPr sz="2500"/>
          </a:p>
        </p:txBody>
      </p:sp>
      <p:sp>
        <p:nvSpPr>
          <p:cNvPr id="252" name="Google Shape;252;p3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Google DeepMind's AlphaGo 2016</a:t>
            </a:r>
            <a:endParaRPr/>
          </a:p>
        </p:txBody>
      </p:sp>
      <p:sp>
        <p:nvSpPr>
          <p:cNvPr id="253" name="Google Shape;253;p3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54" name="Google Shape;254;p33"/>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255" name="Google Shape;255;p33"/>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256" name="Google Shape;256;p33"/>
          <p:cNvPicPr preferRelativeResize="0"/>
          <p:nvPr/>
        </p:nvPicPr>
        <p:blipFill>
          <a:blip r:embed="rId3">
            <a:alphaModFix/>
          </a:blip>
          <a:stretch>
            <a:fillRect/>
          </a:stretch>
        </p:blipFill>
        <p:spPr>
          <a:xfrm>
            <a:off x="7638500" y="2179450"/>
            <a:ext cx="4124949" cy="3125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4"/>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Clr>
                <a:srgbClr val="1A1A1A"/>
              </a:buClr>
              <a:buSzPts val="2600"/>
              <a:buFont typeface="Times New Roman"/>
              <a:buChar char="●"/>
            </a:pPr>
            <a:r>
              <a:rPr lang="de-CH">
                <a:solidFill>
                  <a:srgbClr val="1A1A1A"/>
                </a:solidFill>
                <a:highlight>
                  <a:srgbClr val="FFFFFF"/>
                </a:highlight>
              </a:rPr>
              <a:t>AI runs deep into the past, and has always had philosophy in its veins</a:t>
            </a:r>
            <a:endParaRPr>
              <a:solidFill>
                <a:srgbClr val="1A1A1A"/>
              </a:solidFill>
              <a:highlight>
                <a:srgbClr val="FFFFFF"/>
              </a:highlight>
            </a:endParaRPr>
          </a:p>
          <a:p>
            <a:pPr indent="-393700" lvl="0" marL="457200" rtl="0" algn="l">
              <a:spcBef>
                <a:spcPts val="0"/>
              </a:spcBef>
              <a:spcAft>
                <a:spcPts val="0"/>
              </a:spcAft>
              <a:buClr>
                <a:srgbClr val="1A1A1A"/>
              </a:buClr>
              <a:buSzPts val="2600"/>
              <a:buChar char="●"/>
            </a:pPr>
            <a:r>
              <a:rPr lang="de-CH">
                <a:solidFill>
                  <a:srgbClr val="1A1A1A"/>
                </a:solidFill>
                <a:highlight>
                  <a:srgbClr val="FFFFFF"/>
                </a:highlight>
              </a:rPr>
              <a:t>both fields are concerned with understanding intelligence, reasoning, and the nature of thought</a:t>
            </a:r>
            <a:endParaRPr>
              <a:solidFill>
                <a:srgbClr val="1A1A1A"/>
              </a:solidFill>
              <a:highlight>
                <a:srgbClr val="FFFFFF"/>
              </a:highlight>
            </a:endParaRPr>
          </a:p>
          <a:p>
            <a:pPr indent="-393700" lvl="0" marL="457200" rtl="0" algn="l">
              <a:spcBef>
                <a:spcPts val="0"/>
              </a:spcBef>
              <a:spcAft>
                <a:spcPts val="0"/>
              </a:spcAft>
              <a:buClr>
                <a:srgbClr val="1A1A1A"/>
              </a:buClr>
              <a:buSzPts val="2600"/>
              <a:buChar char="●"/>
            </a:pPr>
            <a:r>
              <a:rPr lang="de-CH">
                <a:solidFill>
                  <a:srgbClr val="1A1A1A"/>
                </a:solidFill>
                <a:highlight>
                  <a:srgbClr val="FFFFFF"/>
                </a:highlight>
              </a:rPr>
              <a:t>philosophy has provided the foundational ideas, questions, and frameworks that continue to shape AI</a:t>
            </a:r>
            <a:endParaRPr>
              <a:solidFill>
                <a:srgbClr val="1A1A1A"/>
              </a:solidFill>
              <a:highlight>
                <a:srgbClr val="FFFFFF"/>
              </a:highlight>
            </a:endParaRPr>
          </a:p>
          <a:p>
            <a:pPr indent="-393700" lvl="0" marL="457200" rtl="0" algn="l">
              <a:spcBef>
                <a:spcPts val="0"/>
              </a:spcBef>
              <a:spcAft>
                <a:spcPts val="0"/>
              </a:spcAft>
              <a:buClr>
                <a:srgbClr val="1A1A1A"/>
              </a:buClr>
              <a:buSzPts val="2600"/>
              <a:buFont typeface="Times New Roman"/>
              <a:buChar char="●"/>
            </a:pPr>
            <a:r>
              <a:rPr lang="de-CH"/>
              <a:t>philosophers have shaped the theoretical foundations of probability and its interpretation</a:t>
            </a:r>
            <a:endParaRPr/>
          </a:p>
          <a:p>
            <a:pPr indent="-393700" lvl="0" marL="457200" rtl="0" algn="l">
              <a:spcBef>
                <a:spcPts val="0"/>
              </a:spcBef>
              <a:spcAft>
                <a:spcPts val="0"/>
              </a:spcAft>
              <a:buClr>
                <a:srgbClr val="1A1A1A"/>
              </a:buClr>
              <a:buSzPts val="2600"/>
              <a:buFont typeface="Times New Roman"/>
              <a:buChar char="●"/>
            </a:pPr>
            <a:r>
              <a:rPr lang="de-CH"/>
              <a:t>computer science emerged from logic and probability theory</a:t>
            </a:r>
            <a:endParaRPr/>
          </a:p>
          <a:p>
            <a:pPr indent="0" lvl="0" marL="0" rtl="0" algn="l">
              <a:spcBef>
                <a:spcPts val="1000"/>
              </a:spcBef>
              <a:spcAft>
                <a:spcPts val="0"/>
              </a:spcAft>
              <a:buNone/>
            </a:pPr>
            <a:r>
              <a:t/>
            </a:r>
            <a:endParaRPr/>
          </a:p>
        </p:txBody>
      </p:sp>
      <p:sp>
        <p:nvSpPr>
          <p:cNvPr id="263" name="Google Shape;263;p3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Historical Roots</a:t>
            </a:r>
            <a:endParaRPr/>
          </a:p>
        </p:txBody>
      </p:sp>
      <p:sp>
        <p:nvSpPr>
          <p:cNvPr id="264" name="Google Shape;264;p3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5"/>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de-CH"/>
              <a:t>Beyond Just Modern Computers</a:t>
            </a:r>
            <a:endParaRPr/>
          </a:p>
          <a:p>
            <a:pPr indent="-298450" lvl="0" marL="457200" rtl="0" algn="l">
              <a:lnSpc>
                <a:spcPct val="115000"/>
              </a:lnSpc>
              <a:spcBef>
                <a:spcPts val="1200"/>
              </a:spcBef>
              <a:spcAft>
                <a:spcPts val="0"/>
              </a:spcAft>
              <a:buSzPts val="1100"/>
              <a:buFont typeface="Arial"/>
              <a:buChar char="●"/>
            </a:pPr>
            <a:r>
              <a:rPr lang="de-CH"/>
              <a:t>AI's development preceded digital computers</a:t>
            </a:r>
            <a:endParaRPr/>
          </a:p>
          <a:p>
            <a:pPr indent="-298450" lvl="0" marL="457200" rtl="0" algn="l">
              <a:lnSpc>
                <a:spcPct val="115000"/>
              </a:lnSpc>
              <a:spcBef>
                <a:spcPts val="0"/>
              </a:spcBef>
              <a:spcAft>
                <a:spcPts val="0"/>
              </a:spcAft>
              <a:buSzPts val="1100"/>
              <a:buFont typeface="Arial"/>
              <a:buChar char="●"/>
            </a:pPr>
            <a:r>
              <a:rPr lang="de-CH"/>
              <a:t>rooted in fundamental questions about reasoning and proof</a:t>
            </a:r>
            <a:endParaRPr/>
          </a:p>
          <a:p>
            <a:pPr indent="-298450" lvl="0" marL="457200" rtl="0" algn="l">
              <a:lnSpc>
                <a:spcPct val="115000"/>
              </a:lnSpc>
              <a:spcBef>
                <a:spcPts val="0"/>
              </a:spcBef>
              <a:spcAft>
                <a:spcPts val="0"/>
              </a:spcAft>
              <a:buSzPts val="1100"/>
              <a:buFont typeface="Arial"/>
              <a:buChar char="●"/>
            </a:pPr>
            <a:r>
              <a:rPr lang="de-CH"/>
              <a:t>early logicians proposed all thinking could be expressed in formal logic</a:t>
            </a:r>
            <a:endParaRPr/>
          </a:p>
          <a:p>
            <a:pPr indent="-298450" lvl="0" marL="457200" rtl="0" algn="l">
              <a:lnSpc>
                <a:spcPct val="115000"/>
              </a:lnSpc>
              <a:spcBef>
                <a:spcPts val="0"/>
              </a:spcBef>
              <a:spcAft>
                <a:spcPts val="0"/>
              </a:spcAft>
              <a:buSzPts val="1100"/>
              <a:buFont typeface="Arial"/>
              <a:buChar char="●"/>
            </a:pPr>
            <a:r>
              <a:rPr lang="de-CH"/>
              <a:t>contemporary AI combines ancient logical foundations with modern computational power</a:t>
            </a:r>
            <a:endParaRPr/>
          </a:p>
          <a:p>
            <a:pPr indent="0" lvl="0" marL="0" rtl="0" algn="l">
              <a:spcBef>
                <a:spcPts val="1200"/>
              </a:spcBef>
              <a:spcAft>
                <a:spcPts val="0"/>
              </a:spcAft>
              <a:buNone/>
            </a:pPr>
            <a:r>
              <a:t/>
            </a:r>
            <a:endParaRPr/>
          </a:p>
        </p:txBody>
      </p:sp>
      <p:sp>
        <p:nvSpPr>
          <p:cNvPr id="271" name="Google Shape;271;p3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Evolution of AI Thinking</a:t>
            </a:r>
            <a:endParaRPr/>
          </a:p>
        </p:txBody>
      </p:sp>
      <p:sp>
        <p:nvSpPr>
          <p:cNvPr id="272" name="Google Shape;272;p3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6"/>
          <p:cNvSpPr txBox="1"/>
          <p:nvPr>
            <p:ph idx="1" type="body"/>
          </p:nvPr>
        </p:nvSpPr>
        <p:spPr>
          <a:xfrm>
            <a:off x="1071875" y="2056800"/>
            <a:ext cx="5246700" cy="4129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Artificial: “</a:t>
            </a:r>
            <a:r>
              <a:rPr i="1" lang="de-CH"/>
              <a:t>Made or produced by people rather then occurring naturally</a:t>
            </a:r>
            <a:r>
              <a:rPr lang="de-CH"/>
              <a:t>”</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rPr lang="de-CH"/>
              <a:t>Intelligence → Latin word </a:t>
            </a:r>
            <a:r>
              <a:rPr lang="de-CH" u="sng"/>
              <a:t>intellegere</a:t>
            </a:r>
            <a:r>
              <a:rPr lang="de-CH"/>
              <a:t>: “</a:t>
            </a:r>
            <a:r>
              <a:rPr i="1" lang="de-CH"/>
              <a:t>the acquirement, processing and storage of information</a:t>
            </a:r>
            <a:r>
              <a:rPr lang="de-CH"/>
              <a:t>”</a:t>
            </a:r>
            <a:endParaRPr/>
          </a:p>
        </p:txBody>
      </p:sp>
      <p:sp>
        <p:nvSpPr>
          <p:cNvPr id="279" name="Google Shape;279;p3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What </a:t>
            </a:r>
            <a:r>
              <a:rPr i="1" lang="de-CH"/>
              <a:t>exactly </a:t>
            </a:r>
            <a:r>
              <a:rPr lang="de-CH"/>
              <a:t>is AI?</a:t>
            </a:r>
            <a:endParaRPr/>
          </a:p>
        </p:txBody>
      </p:sp>
      <p:sp>
        <p:nvSpPr>
          <p:cNvPr id="280" name="Google Shape;280;p3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81" name="Google Shape;281;p36"/>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282" name="Google Shape;282;p36"/>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283" name="Google Shape;283;p36"/>
          <p:cNvPicPr preferRelativeResize="0"/>
          <p:nvPr/>
        </p:nvPicPr>
        <p:blipFill>
          <a:blip r:embed="rId3">
            <a:alphaModFix/>
          </a:blip>
          <a:stretch>
            <a:fillRect/>
          </a:stretch>
        </p:blipFill>
        <p:spPr>
          <a:xfrm>
            <a:off x="6031575" y="2067675"/>
            <a:ext cx="5776750" cy="4184825"/>
          </a:xfrm>
          <a:prstGeom prst="rect">
            <a:avLst/>
          </a:prstGeom>
          <a:noFill/>
          <a:ln>
            <a:noFill/>
          </a:ln>
        </p:spPr>
      </p:pic>
      <p:sp>
        <p:nvSpPr>
          <p:cNvPr id="284" name="Google Shape;284;p36"/>
          <p:cNvSpPr txBox="1"/>
          <p:nvPr>
            <p:ph idx="1" type="body"/>
          </p:nvPr>
        </p:nvSpPr>
        <p:spPr>
          <a:xfrm>
            <a:off x="1071875" y="1385088"/>
            <a:ext cx="10229700" cy="537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AI lacks a universally accepted definition</a:t>
            </a:r>
            <a:endParaRPr/>
          </a:p>
        </p:txBody>
      </p:sp>
      <p:sp>
        <p:nvSpPr>
          <p:cNvPr id="285" name="Google Shape;285;p36"/>
          <p:cNvSpPr txBox="1"/>
          <p:nvPr>
            <p:ph idx="11" type="ftr"/>
          </p:nvPr>
        </p:nvSpPr>
        <p:spPr>
          <a:xfrm>
            <a:off x="9625825" y="6186600"/>
            <a:ext cx="21825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sz="800"/>
              <a:t>https://en.wikipedia.org/wiki/Intelligence</a:t>
            </a:r>
            <a:endParaRPr sz="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7"/>
          <p:cNvSpPr txBox="1"/>
          <p:nvPr>
            <p:ph idx="1" type="body"/>
          </p:nvPr>
        </p:nvSpPr>
        <p:spPr>
          <a:xfrm>
            <a:off x="1071875" y="1447800"/>
            <a:ext cx="10515600" cy="4925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Cambridge dictionary: “</a:t>
            </a:r>
            <a:r>
              <a:rPr i="1" lang="de-CH"/>
              <a:t>the use or study of computer systems or machines that have some of the qualities that the human brain has, such as the ability to interpret and produce language in a way that seems human, recognize or create images, solve problems, and learn from data supplied to them</a:t>
            </a:r>
            <a:r>
              <a:rPr lang="de-CH"/>
              <a:t>”</a:t>
            </a:r>
            <a:endParaRPr/>
          </a:p>
          <a:p>
            <a:pPr indent="0" lvl="0" marL="0" rtl="0" algn="l">
              <a:spcBef>
                <a:spcPts val="1000"/>
              </a:spcBef>
              <a:spcAft>
                <a:spcPts val="0"/>
              </a:spcAft>
              <a:buNone/>
            </a:pPr>
            <a:r>
              <a:t/>
            </a:r>
            <a:endParaRPr/>
          </a:p>
        </p:txBody>
      </p:sp>
      <p:sp>
        <p:nvSpPr>
          <p:cNvPr id="292" name="Google Shape;292;p3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What </a:t>
            </a:r>
            <a:r>
              <a:rPr i="1" lang="de-CH"/>
              <a:t>exactly </a:t>
            </a:r>
            <a:r>
              <a:rPr lang="de-CH"/>
              <a:t>is AI?</a:t>
            </a:r>
            <a:endParaRPr/>
          </a:p>
        </p:txBody>
      </p:sp>
      <p:sp>
        <p:nvSpPr>
          <p:cNvPr id="293" name="Google Shape;293;p3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94" name="Google Shape;294;p37"/>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295" name="Google Shape;295;p37"/>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8"/>
          <p:cNvSpPr txBox="1"/>
          <p:nvPr>
            <p:ph idx="1" type="body"/>
          </p:nvPr>
        </p:nvSpPr>
        <p:spPr>
          <a:xfrm>
            <a:off x="1071875" y="1447800"/>
            <a:ext cx="11004900" cy="49251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de-CH"/>
              <a:t>Russell and Norvig framework → AI: the Modern Approach (1995)</a:t>
            </a:r>
            <a:endParaRPr/>
          </a:p>
          <a:p>
            <a:pPr indent="0" lvl="0" marL="0" rtl="0" algn="l">
              <a:lnSpc>
                <a:spcPct val="115000"/>
              </a:lnSpc>
              <a:spcBef>
                <a:spcPts val="1200"/>
              </a:spcBef>
              <a:spcAft>
                <a:spcPts val="0"/>
              </a:spcAft>
              <a:buNone/>
            </a:pPr>
            <a:r>
              <a:rPr lang="de-CH"/>
              <a:t>Two type of AI goals based on two dimensions:</a:t>
            </a:r>
            <a:endParaRPr/>
          </a:p>
          <a:p>
            <a:pPr indent="0" lvl="0" marL="0" rtl="0" algn="l">
              <a:lnSpc>
                <a:spcPct val="115000"/>
              </a:lnSpc>
              <a:spcBef>
                <a:spcPts val="1200"/>
              </a:spcBef>
              <a:spcAft>
                <a:spcPts val="0"/>
              </a:spcAft>
              <a:buNone/>
            </a:pPr>
            <a:r>
              <a:rPr lang="de-CH"/>
              <a:t>1. Thinking vs. Acting</a:t>
            </a:r>
            <a:endParaRPr/>
          </a:p>
          <a:p>
            <a:pPr indent="0" lvl="0" marL="0" rtl="0" algn="l">
              <a:lnSpc>
                <a:spcPct val="115000"/>
              </a:lnSpc>
              <a:spcBef>
                <a:spcPts val="1200"/>
              </a:spcBef>
              <a:spcAft>
                <a:spcPts val="0"/>
              </a:spcAft>
              <a:buNone/>
            </a:pPr>
            <a:r>
              <a:rPr lang="de-CH"/>
              <a:t>2. Human vs. Rational</a:t>
            </a:r>
            <a:endParaRPr/>
          </a:p>
          <a:p>
            <a:pPr indent="0" lvl="0" marL="0" rtl="0" algn="l">
              <a:lnSpc>
                <a:spcPct val="115000"/>
              </a:lnSpc>
              <a:spcBef>
                <a:spcPts val="1200"/>
              </a:spcBef>
              <a:spcAft>
                <a:spcPts val="0"/>
              </a:spcAft>
              <a:buNone/>
            </a:pPr>
            <a:r>
              <a:rPr b="1" lang="de-CH"/>
              <a:t>The Four Categories</a:t>
            </a:r>
            <a:r>
              <a:rPr lang="de-CH"/>
              <a:t>:</a:t>
            </a:r>
            <a:endParaRPr/>
          </a:p>
          <a:p>
            <a:pPr indent="-374650" lvl="0" marL="457200" rtl="0" algn="l">
              <a:lnSpc>
                <a:spcPct val="115000"/>
              </a:lnSpc>
              <a:spcBef>
                <a:spcPts val="1200"/>
              </a:spcBef>
              <a:spcAft>
                <a:spcPts val="0"/>
              </a:spcAft>
              <a:buSzPts val="2300"/>
              <a:buFont typeface="Arial"/>
              <a:buAutoNum type="arabicPeriod"/>
            </a:pPr>
            <a:r>
              <a:rPr b="1" lang="de-CH" sz="2300"/>
              <a:t>Thinking like Humans</a:t>
            </a:r>
            <a:r>
              <a:rPr lang="de-CH" sz="2300"/>
              <a:t>: Replicating human thought processes.</a:t>
            </a:r>
            <a:endParaRPr sz="1900"/>
          </a:p>
          <a:p>
            <a:pPr indent="-374650" lvl="0" marL="457200" rtl="0" algn="l">
              <a:lnSpc>
                <a:spcPct val="115000"/>
              </a:lnSpc>
              <a:spcBef>
                <a:spcPts val="0"/>
              </a:spcBef>
              <a:spcAft>
                <a:spcPts val="0"/>
              </a:spcAft>
              <a:buSzPts val="2300"/>
              <a:buFont typeface="Arial"/>
              <a:buAutoNum type="arabicPeriod"/>
            </a:pPr>
            <a:r>
              <a:rPr b="1" lang="de-CH" sz="2300"/>
              <a:t>Thinking Rationally</a:t>
            </a:r>
            <a:r>
              <a:rPr lang="de-CH" sz="2300"/>
              <a:t>: Logical reasoning and problem-solving.</a:t>
            </a:r>
            <a:endParaRPr sz="2300"/>
          </a:p>
          <a:p>
            <a:pPr indent="-374650" lvl="0" marL="457200" rtl="0" algn="l">
              <a:lnSpc>
                <a:spcPct val="115000"/>
              </a:lnSpc>
              <a:spcBef>
                <a:spcPts val="0"/>
              </a:spcBef>
              <a:spcAft>
                <a:spcPts val="0"/>
              </a:spcAft>
              <a:buSzPts val="2300"/>
              <a:buFont typeface="Arial"/>
              <a:buAutoNum type="arabicPeriod"/>
            </a:pPr>
            <a:r>
              <a:rPr b="1" lang="de-CH" sz="2300"/>
              <a:t>Acting like Humans</a:t>
            </a:r>
            <a:r>
              <a:rPr lang="de-CH" sz="2300"/>
              <a:t>: Mimicking human behavior (e.g., Turing Test).</a:t>
            </a:r>
            <a:endParaRPr sz="2300"/>
          </a:p>
          <a:p>
            <a:pPr indent="-374650" lvl="0" marL="457200" rtl="0" algn="l">
              <a:lnSpc>
                <a:spcPct val="115000"/>
              </a:lnSpc>
              <a:spcBef>
                <a:spcPts val="0"/>
              </a:spcBef>
              <a:spcAft>
                <a:spcPts val="0"/>
              </a:spcAft>
              <a:buSzPts val="2300"/>
              <a:buFont typeface="Arial"/>
              <a:buAutoNum type="arabicPeriod"/>
            </a:pPr>
            <a:r>
              <a:rPr b="1" lang="de-CH" sz="2300"/>
              <a:t>Acting Rationally</a:t>
            </a:r>
            <a:r>
              <a:rPr lang="de-CH" sz="2300"/>
              <a:t>: Intelligent agents that act based on rational principles.</a:t>
            </a:r>
            <a:endParaRPr sz="2300"/>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t/>
            </a:r>
            <a:endParaRPr/>
          </a:p>
          <a:p>
            <a:pPr indent="0" lvl="0" marL="0" rtl="0" algn="l">
              <a:spcBef>
                <a:spcPts val="1200"/>
              </a:spcBef>
              <a:spcAft>
                <a:spcPts val="0"/>
              </a:spcAft>
              <a:buNone/>
            </a:pPr>
            <a:r>
              <a:t/>
            </a:r>
            <a:endParaRPr/>
          </a:p>
        </p:txBody>
      </p:sp>
      <p:sp>
        <p:nvSpPr>
          <p:cNvPr id="302" name="Google Shape;302;p3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AI  defined by goals</a:t>
            </a:r>
            <a:endParaRPr/>
          </a:p>
        </p:txBody>
      </p:sp>
      <p:sp>
        <p:nvSpPr>
          <p:cNvPr id="303" name="Google Shape;303;p3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304" name="Google Shape;304;p38"/>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305" name="Google Shape;305;p38"/>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9"/>
          <p:cNvSpPr txBox="1"/>
          <p:nvPr>
            <p:ph idx="1" type="body"/>
          </p:nvPr>
        </p:nvSpPr>
        <p:spPr>
          <a:xfrm>
            <a:off x="1071875" y="1116013"/>
            <a:ext cx="10515600" cy="5256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2100"/>
              <a:t>1. </a:t>
            </a:r>
            <a:r>
              <a:rPr lang="de-CH" sz="2100"/>
              <a:t>Systems That Think Like Humans</a:t>
            </a:r>
            <a:endParaRPr sz="2100"/>
          </a:p>
          <a:p>
            <a:pPr indent="457200" lvl="0" marL="457200" rtl="0" algn="l">
              <a:spcBef>
                <a:spcPts val="1000"/>
              </a:spcBef>
              <a:spcAft>
                <a:spcPts val="0"/>
              </a:spcAft>
              <a:buNone/>
            </a:pPr>
            <a:r>
              <a:rPr b="1" lang="de-CH" sz="2100"/>
              <a:t>Examples: </a:t>
            </a:r>
            <a:r>
              <a:rPr lang="de-CH" sz="2100"/>
              <a:t>Chatbots, sentiment analysis, creative AI (art/music).</a:t>
            </a:r>
            <a:endParaRPr sz="2100"/>
          </a:p>
          <a:p>
            <a:pPr indent="457200" lvl="0" marL="457200" rtl="0" algn="l">
              <a:spcBef>
                <a:spcPts val="1000"/>
              </a:spcBef>
              <a:spcAft>
                <a:spcPts val="0"/>
              </a:spcAft>
              <a:buNone/>
            </a:pPr>
            <a:r>
              <a:rPr b="1" lang="de-CH" sz="2100"/>
              <a:t>Movie: </a:t>
            </a:r>
            <a:r>
              <a:rPr lang="de-CH" sz="2100"/>
              <a:t>Her (2013)</a:t>
            </a:r>
            <a:endParaRPr sz="2100"/>
          </a:p>
          <a:p>
            <a:pPr indent="0" lvl="0" marL="0" rtl="0" algn="l">
              <a:spcBef>
                <a:spcPts val="1000"/>
              </a:spcBef>
              <a:spcAft>
                <a:spcPts val="0"/>
              </a:spcAft>
              <a:buNone/>
            </a:pPr>
            <a:r>
              <a:rPr lang="de-CH" sz="2100"/>
              <a:t>2. Systems That Think Rationally</a:t>
            </a:r>
            <a:endParaRPr sz="2100"/>
          </a:p>
          <a:p>
            <a:pPr indent="457200" lvl="0" marL="457200" rtl="0" algn="l">
              <a:spcBef>
                <a:spcPts val="1000"/>
              </a:spcBef>
              <a:spcAft>
                <a:spcPts val="0"/>
              </a:spcAft>
              <a:buNone/>
            </a:pPr>
            <a:r>
              <a:rPr b="1" lang="de-CH" sz="2100"/>
              <a:t>Examples:</a:t>
            </a:r>
            <a:r>
              <a:rPr lang="de-CH" sz="2100"/>
              <a:t> Expert systems, theorem provers, planning tools.</a:t>
            </a:r>
            <a:endParaRPr sz="2100"/>
          </a:p>
          <a:p>
            <a:pPr indent="457200" lvl="0" marL="457200" rtl="0" algn="l">
              <a:spcBef>
                <a:spcPts val="1000"/>
              </a:spcBef>
              <a:spcAft>
                <a:spcPts val="0"/>
              </a:spcAft>
              <a:buNone/>
            </a:pPr>
            <a:r>
              <a:rPr b="1" lang="de-CH" sz="2100"/>
              <a:t>Movie:</a:t>
            </a:r>
            <a:r>
              <a:rPr lang="de-CH" sz="2100"/>
              <a:t> I, Robot (2004)</a:t>
            </a:r>
            <a:endParaRPr sz="2100"/>
          </a:p>
          <a:p>
            <a:pPr indent="0" lvl="0" marL="0" rtl="0" algn="l">
              <a:spcBef>
                <a:spcPts val="1000"/>
              </a:spcBef>
              <a:spcAft>
                <a:spcPts val="0"/>
              </a:spcAft>
              <a:buNone/>
            </a:pPr>
            <a:r>
              <a:rPr lang="de-CH" sz="2100"/>
              <a:t>3. Systems That Act Like Humans</a:t>
            </a:r>
            <a:endParaRPr sz="2100"/>
          </a:p>
          <a:p>
            <a:pPr indent="457200" lvl="0" marL="457200" rtl="0" algn="l">
              <a:spcBef>
                <a:spcPts val="1000"/>
              </a:spcBef>
              <a:spcAft>
                <a:spcPts val="0"/>
              </a:spcAft>
              <a:buNone/>
            </a:pPr>
            <a:r>
              <a:rPr b="1" lang="de-CH" sz="2100"/>
              <a:t>Examples:</a:t>
            </a:r>
            <a:r>
              <a:rPr lang="de-CH" sz="2100"/>
              <a:t> Humanoid robots, virtual assistants, gaming AI.</a:t>
            </a:r>
            <a:endParaRPr sz="2100"/>
          </a:p>
          <a:p>
            <a:pPr indent="457200" lvl="0" marL="457200" rtl="0" algn="l">
              <a:spcBef>
                <a:spcPts val="1000"/>
              </a:spcBef>
              <a:spcAft>
                <a:spcPts val="0"/>
              </a:spcAft>
              <a:buNone/>
            </a:pPr>
            <a:r>
              <a:rPr b="1" lang="de-CH" sz="2100"/>
              <a:t>Movie: </a:t>
            </a:r>
            <a:r>
              <a:rPr lang="de-CH" sz="2100"/>
              <a:t>Ex Machina (2014)</a:t>
            </a:r>
            <a:endParaRPr sz="2100"/>
          </a:p>
          <a:p>
            <a:pPr indent="0" lvl="0" marL="0" rtl="0" algn="l">
              <a:spcBef>
                <a:spcPts val="1000"/>
              </a:spcBef>
              <a:spcAft>
                <a:spcPts val="0"/>
              </a:spcAft>
              <a:buNone/>
            </a:pPr>
            <a:r>
              <a:rPr lang="de-CH" sz="2100"/>
              <a:t>4. Systems That Act Rationally</a:t>
            </a:r>
            <a:endParaRPr sz="2100"/>
          </a:p>
          <a:p>
            <a:pPr indent="457200" lvl="0" marL="457200" rtl="0" algn="l">
              <a:spcBef>
                <a:spcPts val="1000"/>
              </a:spcBef>
              <a:spcAft>
                <a:spcPts val="0"/>
              </a:spcAft>
              <a:buNone/>
            </a:pPr>
            <a:r>
              <a:rPr b="1" lang="de-CH" sz="2100"/>
              <a:t>Examples: </a:t>
            </a:r>
            <a:r>
              <a:rPr lang="de-CH" sz="2100"/>
              <a:t>Self-driving cars, recommendation systems, trading bots.</a:t>
            </a:r>
            <a:endParaRPr sz="2100"/>
          </a:p>
          <a:p>
            <a:pPr indent="457200" lvl="0" marL="457200" rtl="0" algn="l">
              <a:spcBef>
                <a:spcPts val="1000"/>
              </a:spcBef>
              <a:spcAft>
                <a:spcPts val="0"/>
              </a:spcAft>
              <a:buNone/>
            </a:pPr>
            <a:r>
              <a:rPr b="1" lang="de-CH" sz="2100"/>
              <a:t>Movie: </a:t>
            </a:r>
            <a:r>
              <a:rPr lang="de-CH" sz="2100"/>
              <a:t>The Matrix (1999)</a:t>
            </a:r>
            <a:endParaRPr sz="2100"/>
          </a:p>
        </p:txBody>
      </p:sp>
      <p:sp>
        <p:nvSpPr>
          <p:cNvPr id="312" name="Google Shape;312;p3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Modern AI and the 4 categories</a:t>
            </a:r>
            <a:endParaRPr/>
          </a:p>
        </p:txBody>
      </p:sp>
      <p:sp>
        <p:nvSpPr>
          <p:cNvPr id="313" name="Google Shape;313;p3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314" name="Google Shape;314;p3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315" name="Google Shape;315;p3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0"/>
          <p:cNvSpPr txBox="1"/>
          <p:nvPr>
            <p:ph idx="1" type="body"/>
          </p:nvPr>
        </p:nvSpPr>
        <p:spPr>
          <a:xfrm>
            <a:off x="724550" y="1447800"/>
            <a:ext cx="5371500" cy="49251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de-CH"/>
              <a:t>Russells work</a:t>
            </a:r>
            <a:endParaRPr/>
          </a:p>
          <a:p>
            <a:pPr indent="0" lvl="0" marL="0" rtl="0" algn="l">
              <a:lnSpc>
                <a:spcPct val="115000"/>
              </a:lnSpc>
              <a:spcBef>
                <a:spcPts val="1200"/>
              </a:spcBef>
              <a:spcAft>
                <a:spcPts val="0"/>
              </a:spcAft>
              <a:buNone/>
            </a:pPr>
            <a:r>
              <a:rPr b="1" lang="de-CH" sz="1800"/>
              <a:t>Percept History → Agent Function → Behavior</a:t>
            </a:r>
            <a:endParaRPr b="1" sz="1800"/>
          </a:p>
          <a:p>
            <a:pPr indent="0" lvl="0" marL="0" rtl="0" algn="l">
              <a:lnSpc>
                <a:spcPct val="115000"/>
              </a:lnSpc>
              <a:spcBef>
                <a:spcPts val="1200"/>
              </a:spcBef>
              <a:spcAft>
                <a:spcPts val="0"/>
              </a:spcAft>
              <a:buNone/>
            </a:pPr>
            <a:r>
              <a:t/>
            </a:r>
            <a:endParaRPr sz="1800"/>
          </a:p>
          <a:p>
            <a:pPr indent="0" lvl="0" marL="0" rtl="0" algn="l">
              <a:lnSpc>
                <a:spcPct val="115000"/>
              </a:lnSpc>
              <a:spcBef>
                <a:spcPts val="1200"/>
              </a:spcBef>
              <a:spcAft>
                <a:spcPts val="0"/>
              </a:spcAft>
              <a:buNone/>
            </a:pPr>
            <a:r>
              <a:rPr b="1" lang="de-CH" sz="1800"/>
              <a:t>Behavior → Environment → State History</a:t>
            </a:r>
            <a:endParaRPr b="1" sz="1800"/>
          </a:p>
          <a:p>
            <a:pPr indent="0" lvl="0" marL="0" rtl="0" algn="l">
              <a:lnSpc>
                <a:spcPct val="115000"/>
              </a:lnSpc>
              <a:spcBef>
                <a:spcPts val="1200"/>
              </a:spcBef>
              <a:spcAft>
                <a:spcPts val="0"/>
              </a:spcAft>
              <a:buNone/>
            </a:pPr>
            <a:r>
              <a:t/>
            </a:r>
            <a:endParaRPr sz="1800"/>
          </a:p>
          <a:p>
            <a:pPr indent="0" lvl="0" marL="0" rtl="0" algn="l">
              <a:lnSpc>
                <a:spcPct val="115000"/>
              </a:lnSpc>
              <a:spcBef>
                <a:spcPts val="1200"/>
              </a:spcBef>
              <a:spcAft>
                <a:spcPts val="0"/>
              </a:spcAft>
              <a:buNone/>
            </a:pPr>
            <a:r>
              <a:rPr b="1" lang="de-CH" sz="1800"/>
              <a:t>State History → Performance Measure</a:t>
            </a:r>
            <a:endParaRPr b="1" sz="1800"/>
          </a:p>
          <a:p>
            <a:pPr indent="0" lvl="0" marL="0" rtl="0" algn="l">
              <a:lnSpc>
                <a:spcPct val="115000"/>
              </a:lnSpc>
              <a:spcBef>
                <a:spcPts val="1200"/>
              </a:spcBef>
              <a:spcAft>
                <a:spcPts val="0"/>
              </a:spcAft>
              <a:buNone/>
            </a:pPr>
            <a:r>
              <a:rPr lang="de-CH" sz="1800"/>
              <a:t> </a:t>
            </a:r>
            <a:endParaRPr sz="1800"/>
          </a:p>
          <a:p>
            <a:pPr indent="0" lvl="0" marL="0" rtl="0" algn="l">
              <a:lnSpc>
                <a:spcPct val="115000"/>
              </a:lnSpc>
              <a:spcBef>
                <a:spcPts val="1200"/>
              </a:spcBef>
              <a:spcAft>
                <a:spcPts val="0"/>
              </a:spcAft>
              <a:buNone/>
            </a:pPr>
            <a:r>
              <a:t/>
            </a:r>
            <a:endParaRPr sz="2000"/>
          </a:p>
          <a:p>
            <a:pPr indent="0" lvl="0" marL="0" rtl="0" algn="l">
              <a:spcBef>
                <a:spcPts val="1200"/>
              </a:spcBef>
              <a:spcAft>
                <a:spcPts val="0"/>
              </a:spcAft>
              <a:buNone/>
            </a:pPr>
            <a:r>
              <a:t/>
            </a:r>
            <a:endParaRPr sz="2000"/>
          </a:p>
        </p:txBody>
      </p:sp>
      <p:sp>
        <p:nvSpPr>
          <p:cNvPr id="322" name="Google Shape;322;p4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Conceptual model of intelligent agents</a:t>
            </a:r>
            <a:endParaRPr/>
          </a:p>
        </p:txBody>
      </p:sp>
      <p:sp>
        <p:nvSpPr>
          <p:cNvPr id="323" name="Google Shape;323;p4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324" name="Google Shape;324;p4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325" name="Google Shape;325;p4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326" name="Google Shape;326;p40"/>
          <p:cNvPicPr preferRelativeResize="0"/>
          <p:nvPr/>
        </p:nvPicPr>
        <p:blipFill>
          <a:blip r:embed="rId3">
            <a:alphaModFix/>
          </a:blip>
          <a:stretch>
            <a:fillRect/>
          </a:stretch>
        </p:blipFill>
        <p:spPr>
          <a:xfrm>
            <a:off x="6394625" y="1447800"/>
            <a:ext cx="5182975" cy="4081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1"/>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lnSpc>
                <a:spcPct val="115000"/>
              </a:lnSpc>
              <a:spcBef>
                <a:spcPts val="1200"/>
              </a:spcBef>
              <a:spcAft>
                <a:spcPts val="0"/>
              </a:spcAft>
              <a:buSzPts val="2600"/>
              <a:buFont typeface="Arial"/>
              <a:buChar char="●"/>
            </a:pPr>
            <a:r>
              <a:rPr lang="de-CH"/>
              <a:t>A perfectly rational agent is defined as one that maximizes expected utility (V) in its environment (E).</a:t>
            </a:r>
            <a:endParaRPr/>
          </a:p>
          <a:p>
            <a:pPr indent="-393700" lvl="0" marL="457200" rtl="0" algn="l">
              <a:lnSpc>
                <a:spcPct val="115000"/>
              </a:lnSpc>
              <a:spcBef>
                <a:spcPts val="0"/>
              </a:spcBef>
              <a:spcAft>
                <a:spcPts val="0"/>
              </a:spcAft>
              <a:buSzPts val="2600"/>
              <a:buFont typeface="Arial"/>
              <a:buChar char="●"/>
            </a:pPr>
            <a:r>
              <a:rPr b="1" lang="de-CH"/>
              <a:t>Limitation : </a:t>
            </a:r>
            <a:r>
              <a:rPr lang="de-CH"/>
              <a:t>Building a perfectly rational agent is often impractical due to computational limitations. </a:t>
            </a:r>
            <a:endParaRPr/>
          </a:p>
          <a:p>
            <a:pPr indent="0" lvl="0" marL="457200" rtl="0" algn="l">
              <a:lnSpc>
                <a:spcPct val="115000"/>
              </a:lnSpc>
              <a:spcBef>
                <a:spcPts val="1200"/>
              </a:spcBef>
              <a:spcAft>
                <a:spcPts val="0"/>
              </a:spcAft>
              <a:buNone/>
            </a:pPr>
            <a:r>
              <a:rPr lang="de-CH"/>
              <a:t>For example :  writing an algorithm that guarantees an invincible chess strategy is infeasible because the number of possible game states is extremely large, making it impossible to evaluate all possibilities within a reasonable amount of time.</a:t>
            </a:r>
            <a:endParaRPr sz="3000"/>
          </a:p>
          <a:p>
            <a:pPr indent="-393700" lvl="0" marL="457200" rtl="0" algn="l">
              <a:lnSpc>
                <a:spcPct val="115000"/>
              </a:lnSpc>
              <a:spcBef>
                <a:spcPts val="1200"/>
              </a:spcBef>
              <a:spcAft>
                <a:spcPts val="0"/>
              </a:spcAft>
              <a:buSzPts val="2600"/>
              <a:buFont typeface="Arial"/>
              <a:buChar char="●"/>
            </a:pPr>
            <a:r>
              <a:rPr lang="de-CH"/>
              <a:t>Instead, AI focuses on building </a:t>
            </a:r>
            <a:r>
              <a:rPr i="1" lang="de-CH"/>
              <a:t>calculatively rational</a:t>
            </a:r>
            <a:r>
              <a:rPr lang="de-CH"/>
              <a:t> agents</a:t>
            </a:r>
            <a:endParaRPr/>
          </a:p>
          <a:p>
            <a:pPr indent="0" lvl="0" marL="0" rtl="0" algn="l">
              <a:lnSpc>
                <a:spcPct val="115000"/>
              </a:lnSpc>
              <a:spcBef>
                <a:spcPts val="1200"/>
              </a:spcBef>
              <a:spcAft>
                <a:spcPts val="1200"/>
              </a:spcAft>
              <a:buNone/>
            </a:pPr>
            <a:r>
              <a:t/>
            </a:r>
            <a:endParaRPr b="1" sz="1100"/>
          </a:p>
        </p:txBody>
      </p:sp>
      <p:sp>
        <p:nvSpPr>
          <p:cNvPr id="333" name="Google Shape;333;p4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Perfect rationality in AI</a:t>
            </a:r>
            <a:endParaRPr/>
          </a:p>
        </p:txBody>
      </p:sp>
      <p:sp>
        <p:nvSpPr>
          <p:cNvPr id="334" name="Google Shape;334;p4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165" name="Google Shape;165;p24"/>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166" name="Google Shape;166;p24"/>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167" name="Google Shape;167;p24"/>
          <p:cNvSpPr txBox="1"/>
          <p:nvPr/>
        </p:nvSpPr>
        <p:spPr>
          <a:xfrm>
            <a:off x="1048450" y="1545625"/>
            <a:ext cx="10862700" cy="34170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Group 1 - Chapter 1 and 2 (Salomé, Hazel, Lenja, Daniëlle)</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Group 2 - Chapter 3, 4, and 5 (Nicolas, Galina, Moataz, Tobias, Mayra)</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Group 3 - Chapter 6 and 7 Marina</a:t>
            </a:r>
            <a:endParaRPr sz="2100">
              <a:solidFill>
                <a:srgbClr val="646363"/>
              </a:solidFill>
              <a:latin typeface="Verdana"/>
              <a:ea typeface="Verdana"/>
              <a:cs typeface="Verdana"/>
              <a:sym typeface="Verdana"/>
            </a:endParaRPr>
          </a:p>
          <a:p>
            <a:pPr indent="-361950" lvl="0" marL="457200" rtl="0" algn="l">
              <a:lnSpc>
                <a:spcPct val="150000"/>
              </a:lnSpc>
              <a:spcBef>
                <a:spcPts val="0"/>
              </a:spcBef>
              <a:spcAft>
                <a:spcPts val="0"/>
              </a:spcAft>
              <a:buClr>
                <a:srgbClr val="646363"/>
              </a:buClr>
              <a:buSzPts val="2100"/>
              <a:buFont typeface="Verdana"/>
              <a:buAutoNum type="arabicPeriod"/>
            </a:pPr>
            <a:r>
              <a:rPr lang="de-CH" sz="2100">
                <a:solidFill>
                  <a:srgbClr val="646363"/>
                </a:solidFill>
                <a:latin typeface="Verdana"/>
                <a:ea typeface="Verdana"/>
                <a:cs typeface="Verdana"/>
                <a:sym typeface="Verdana"/>
              </a:rPr>
              <a:t>Group 4 - Chapter 8 and 9 (the ones onsite)</a:t>
            </a:r>
            <a:endParaRPr sz="2100">
              <a:solidFill>
                <a:srgbClr val="646363"/>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rgbClr val="646363"/>
              </a:solidFill>
              <a:latin typeface="Verdana"/>
              <a:ea typeface="Verdana"/>
              <a:cs typeface="Verdana"/>
              <a:sym typeface="Verdana"/>
            </a:endParaRPr>
          </a:p>
          <a:p>
            <a:pPr indent="0" lvl="0" marL="0" rtl="0" algn="l">
              <a:lnSpc>
                <a:spcPct val="150000"/>
              </a:lnSpc>
              <a:spcBef>
                <a:spcPts val="0"/>
              </a:spcBef>
              <a:spcAft>
                <a:spcPts val="0"/>
              </a:spcAft>
              <a:buNone/>
            </a:pPr>
            <a:r>
              <a:rPr lang="de-CH" sz="2100">
                <a:solidFill>
                  <a:srgbClr val="646363"/>
                </a:solidFill>
                <a:latin typeface="Verdana"/>
                <a:ea typeface="Verdana"/>
                <a:cs typeface="Verdana"/>
                <a:sym typeface="Verdana"/>
              </a:rPr>
              <a:t>Each group creates max 20 slides and has 20 min for </a:t>
            </a:r>
            <a:r>
              <a:rPr lang="de-CH" sz="2100">
                <a:solidFill>
                  <a:srgbClr val="646363"/>
                </a:solidFill>
                <a:latin typeface="Verdana"/>
                <a:ea typeface="Verdana"/>
                <a:cs typeface="Verdana"/>
                <a:sym typeface="Verdana"/>
              </a:rPr>
              <a:t>presentation</a:t>
            </a:r>
            <a:r>
              <a:rPr lang="de-CH" sz="2100">
                <a:solidFill>
                  <a:srgbClr val="646363"/>
                </a:solidFill>
                <a:latin typeface="Verdana"/>
                <a:ea typeface="Verdana"/>
                <a:cs typeface="Verdana"/>
                <a:sym typeface="Verdana"/>
              </a:rPr>
              <a:t> and 20 minutes for </a:t>
            </a:r>
            <a:r>
              <a:rPr lang="de-CH" sz="2100">
                <a:solidFill>
                  <a:srgbClr val="646363"/>
                </a:solidFill>
                <a:latin typeface="Verdana"/>
                <a:ea typeface="Verdana"/>
                <a:cs typeface="Verdana"/>
                <a:sym typeface="Verdana"/>
              </a:rPr>
              <a:t>discussion</a:t>
            </a:r>
            <a:r>
              <a:rPr lang="de-CH" sz="2100">
                <a:solidFill>
                  <a:srgbClr val="646363"/>
                </a:solidFill>
                <a:latin typeface="Verdana"/>
                <a:ea typeface="Verdana"/>
                <a:cs typeface="Verdana"/>
                <a:sym typeface="Verdana"/>
              </a:rPr>
              <a:t>. </a:t>
            </a:r>
            <a:endParaRPr sz="2100">
              <a:solidFill>
                <a:srgbClr val="646363"/>
              </a:solidFill>
              <a:latin typeface="Verdana"/>
              <a:ea typeface="Verdana"/>
              <a:cs typeface="Verdana"/>
              <a:sym typeface="Verdana"/>
            </a:endParaRPr>
          </a:p>
        </p:txBody>
      </p:sp>
      <p:sp>
        <p:nvSpPr>
          <p:cNvPr id="168" name="Google Shape;168;p24"/>
          <p:cNvSpPr txBox="1"/>
          <p:nvPr/>
        </p:nvSpPr>
        <p:spPr>
          <a:xfrm>
            <a:off x="0" y="0"/>
            <a:ext cx="59367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b="1" sz="2800">
              <a:solidFill>
                <a:srgbClr val="646363"/>
              </a:solidFill>
              <a:latin typeface="Arial"/>
              <a:ea typeface="Arial"/>
              <a:cs typeface="Arial"/>
              <a:sym typeface="Arial"/>
            </a:endParaRPr>
          </a:p>
          <a:p>
            <a:pPr indent="0" lvl="0" marL="0" marR="0" rtl="0" algn="l">
              <a:spcBef>
                <a:spcPts val="0"/>
              </a:spcBef>
              <a:spcAft>
                <a:spcPts val="0"/>
              </a:spcAft>
              <a:buNone/>
            </a:pPr>
            <a:r>
              <a:rPr lang="de-CH" sz="2800">
                <a:solidFill>
                  <a:srgbClr val="646363"/>
                </a:solidFill>
                <a:latin typeface="Arial"/>
                <a:ea typeface="Arial"/>
                <a:cs typeface="Arial"/>
                <a:sym typeface="Arial"/>
              </a:rPr>
              <a:t>	      </a:t>
            </a:r>
            <a:endParaRPr>
              <a:solidFill>
                <a:srgbClr val="64636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2"/>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lnSpc>
                <a:spcPct val="115000"/>
              </a:lnSpc>
              <a:spcBef>
                <a:spcPts val="1200"/>
              </a:spcBef>
              <a:spcAft>
                <a:spcPts val="0"/>
              </a:spcAft>
              <a:buSzPts val="2600"/>
              <a:buFont typeface="Arial"/>
              <a:buChar char="●"/>
            </a:pPr>
            <a:r>
              <a:rPr lang="de-CH"/>
              <a:t>A</a:t>
            </a:r>
            <a:r>
              <a:rPr lang="de-CH"/>
              <a:t>im for optimal solutions within a reasonable duration. If the program is</a:t>
            </a:r>
            <a:r>
              <a:rPr i="1" lang="de-CH"/>
              <a:t> executed infinitely fast</a:t>
            </a:r>
            <a:r>
              <a:rPr lang="de-CH"/>
              <a:t>, it would result in perfectly rational behavior.</a:t>
            </a:r>
            <a:endParaRPr/>
          </a:p>
          <a:p>
            <a:pPr indent="0" lvl="0" marL="457200" rtl="0" algn="l">
              <a:lnSpc>
                <a:spcPct val="115000"/>
              </a:lnSpc>
              <a:spcBef>
                <a:spcPts val="1200"/>
              </a:spcBef>
              <a:spcAft>
                <a:spcPts val="0"/>
              </a:spcAft>
              <a:buNone/>
            </a:pPr>
            <a:r>
              <a:t/>
            </a:r>
            <a:endParaRPr/>
          </a:p>
          <a:p>
            <a:pPr indent="-393700" lvl="0" marL="457200" rtl="0" algn="l">
              <a:lnSpc>
                <a:spcPct val="115000"/>
              </a:lnSpc>
              <a:spcBef>
                <a:spcPts val="1200"/>
              </a:spcBef>
              <a:spcAft>
                <a:spcPts val="0"/>
              </a:spcAft>
              <a:buSzPts val="2600"/>
              <a:buFont typeface="Arial"/>
              <a:buChar char="●"/>
            </a:pPr>
            <a:r>
              <a:rPr b="1" lang="de-CH"/>
              <a:t>Chess Example</a:t>
            </a:r>
            <a:r>
              <a:rPr lang="de-CH"/>
              <a:t>: calculatively rational agents search for good moves but limit their searches to ensure the game is played within reasonable timeframes. This means they find good (but not necessarily perfect) moves in limited time.</a:t>
            </a:r>
            <a:endParaRPr/>
          </a:p>
          <a:p>
            <a:pPr indent="0" lvl="0" marL="0" rtl="0" algn="l">
              <a:lnSpc>
                <a:spcPct val="115000"/>
              </a:lnSpc>
              <a:spcBef>
                <a:spcPts val="1200"/>
              </a:spcBef>
              <a:spcAft>
                <a:spcPts val="0"/>
              </a:spcAft>
              <a:buNone/>
            </a:pPr>
            <a:r>
              <a:t/>
            </a:r>
            <a:endParaRPr sz="3000"/>
          </a:p>
          <a:p>
            <a:pPr indent="0" lvl="0" marL="0" rtl="0" algn="l">
              <a:lnSpc>
                <a:spcPct val="115000"/>
              </a:lnSpc>
              <a:spcBef>
                <a:spcPts val="1200"/>
              </a:spcBef>
              <a:spcAft>
                <a:spcPts val="0"/>
              </a:spcAft>
              <a:buClr>
                <a:schemeClr val="dk1"/>
              </a:buClr>
              <a:buSzPts val="1100"/>
              <a:buFont typeface="Arial"/>
              <a:buNone/>
            </a:pPr>
            <a:r>
              <a:t/>
            </a:r>
            <a:endParaRPr sz="1100"/>
          </a:p>
          <a:p>
            <a:pPr indent="0" lvl="0" marL="0" rtl="0" algn="l">
              <a:lnSpc>
                <a:spcPct val="115000"/>
              </a:lnSpc>
              <a:spcBef>
                <a:spcPts val="1200"/>
              </a:spcBef>
              <a:spcAft>
                <a:spcPts val="1200"/>
              </a:spcAft>
              <a:buNone/>
            </a:pPr>
            <a:r>
              <a:t/>
            </a:r>
            <a:endParaRPr sz="3000"/>
          </a:p>
        </p:txBody>
      </p:sp>
      <p:sp>
        <p:nvSpPr>
          <p:cNvPr id="341" name="Google Shape;341;p4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Calculative Rationality in AI</a:t>
            </a:r>
            <a:endParaRPr/>
          </a:p>
        </p:txBody>
      </p:sp>
      <p:sp>
        <p:nvSpPr>
          <p:cNvPr id="342" name="Google Shape;342;p4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3"/>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lnSpc>
                <a:spcPct val="115000"/>
              </a:lnSpc>
              <a:spcBef>
                <a:spcPts val="1200"/>
              </a:spcBef>
              <a:spcAft>
                <a:spcPts val="0"/>
              </a:spcAft>
              <a:buSzPts val="2600"/>
              <a:buFont typeface="Arial"/>
              <a:buChar char="●"/>
            </a:pPr>
            <a:r>
              <a:rPr b="1" lang="de-CH"/>
              <a:t>Machine Constraints</a:t>
            </a:r>
            <a:r>
              <a:rPr lang="de-CH"/>
              <a:t>: AI systems face limitations in computational power, memory, and processing capabilities. Efficient performance is particularly challenging on limited hardware, such as embedded systems or mobile devices, where both memory and processing power are restricted. </a:t>
            </a:r>
            <a:endParaRPr/>
          </a:p>
          <a:p>
            <a:pPr indent="0" lvl="0" marL="457200" rtl="0" algn="l">
              <a:lnSpc>
                <a:spcPct val="115000"/>
              </a:lnSpc>
              <a:spcBef>
                <a:spcPts val="1200"/>
              </a:spcBef>
              <a:spcAft>
                <a:spcPts val="0"/>
              </a:spcAft>
              <a:buNone/>
            </a:pPr>
            <a:r>
              <a:t/>
            </a:r>
            <a:endParaRPr/>
          </a:p>
          <a:p>
            <a:pPr indent="-393700" lvl="0" marL="457200" rtl="0" algn="l">
              <a:lnSpc>
                <a:spcPct val="115000"/>
              </a:lnSpc>
              <a:spcBef>
                <a:spcPts val="1200"/>
              </a:spcBef>
              <a:spcAft>
                <a:spcPts val="0"/>
              </a:spcAft>
              <a:buSzPts val="2600"/>
              <a:buFont typeface="Arial"/>
              <a:buChar char="●"/>
            </a:pPr>
            <a:r>
              <a:rPr b="1" lang="de-CH"/>
              <a:t>Russell’s Bounded Optimality: </a:t>
            </a:r>
            <a:r>
              <a:rPr lang="de-CH"/>
              <a:t>These agents are designed to be as optimal as possible within real-world machine and time constraints.</a:t>
            </a:r>
            <a:endParaRPr/>
          </a:p>
          <a:p>
            <a:pPr indent="0" lvl="0" marL="0" rtl="0" algn="l">
              <a:lnSpc>
                <a:spcPct val="115000"/>
              </a:lnSpc>
              <a:spcBef>
                <a:spcPts val="1200"/>
              </a:spcBef>
              <a:spcAft>
                <a:spcPts val="0"/>
              </a:spcAft>
              <a:buNone/>
            </a:pPr>
            <a:r>
              <a:t/>
            </a:r>
            <a:endParaRPr/>
          </a:p>
          <a:p>
            <a:pPr indent="0" lvl="0" marL="45720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t/>
            </a:r>
            <a:endParaRPr b="1" sz="3000"/>
          </a:p>
          <a:p>
            <a:pPr indent="0" lvl="0" marL="0" rtl="0" algn="l">
              <a:spcBef>
                <a:spcPts val="1200"/>
              </a:spcBef>
              <a:spcAft>
                <a:spcPts val="0"/>
              </a:spcAft>
              <a:buNone/>
            </a:pPr>
            <a:r>
              <a:t/>
            </a:r>
            <a:endParaRPr/>
          </a:p>
        </p:txBody>
      </p:sp>
      <p:sp>
        <p:nvSpPr>
          <p:cNvPr id="349" name="Google Shape;349;p4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Russell’s Bounded Optimality</a:t>
            </a:r>
            <a:endParaRPr/>
          </a:p>
        </p:txBody>
      </p:sp>
      <p:sp>
        <p:nvSpPr>
          <p:cNvPr id="350" name="Google Shape;350;p4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4"/>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lnSpc>
                <a:spcPct val="115000"/>
              </a:lnSpc>
              <a:spcBef>
                <a:spcPts val="1200"/>
              </a:spcBef>
              <a:spcAft>
                <a:spcPts val="0"/>
              </a:spcAft>
              <a:buSzPts val="2600"/>
              <a:buFont typeface="Arial"/>
              <a:buChar char="●"/>
            </a:pPr>
            <a:r>
              <a:rPr lang="de-CH"/>
              <a:t>Designing agents for general intelligence is currently beyond reach. Most AI systems are designed for specific tasks, not for general intelligence. </a:t>
            </a:r>
            <a:endParaRPr/>
          </a:p>
          <a:p>
            <a:pPr indent="-393700" lvl="0" marL="457200" rtl="0" algn="l">
              <a:lnSpc>
                <a:spcPct val="115000"/>
              </a:lnSpc>
              <a:spcBef>
                <a:spcPts val="0"/>
              </a:spcBef>
              <a:spcAft>
                <a:spcPts val="0"/>
              </a:spcAft>
              <a:buSzPts val="2600"/>
              <a:buFont typeface="Arial"/>
              <a:buChar char="●"/>
            </a:pPr>
            <a:r>
              <a:rPr b="1" lang="de-CH"/>
              <a:t>Example</a:t>
            </a:r>
            <a:r>
              <a:rPr lang="de-CH"/>
              <a:t>: In chess, the environment (E) is defined by the game’s rules and the board's state, whereas in Jeopardy!, E encompasses language comprehension and trivia knowledge across numerous domains. A generally intelligent agent would need a unified model capable of operating across all types of environments – an extremely challenging, currently unfeasible task.</a:t>
            </a:r>
            <a:endParaRPr/>
          </a:p>
          <a:p>
            <a:pPr indent="0" lvl="0" marL="0" rtl="0" algn="l">
              <a:spcBef>
                <a:spcPts val="1200"/>
              </a:spcBef>
              <a:spcAft>
                <a:spcPts val="0"/>
              </a:spcAft>
              <a:buNone/>
            </a:pPr>
            <a:r>
              <a:t/>
            </a:r>
            <a:endParaRPr/>
          </a:p>
        </p:txBody>
      </p:sp>
      <p:sp>
        <p:nvSpPr>
          <p:cNvPr id="357" name="Google Shape;357;p4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General Intelligence</a:t>
            </a:r>
            <a:endParaRPr/>
          </a:p>
        </p:txBody>
      </p:sp>
      <p:sp>
        <p:nvSpPr>
          <p:cNvPr id="358" name="Google Shape;358;p4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5"/>
          <p:cNvSpPr txBox="1"/>
          <p:nvPr>
            <p:ph idx="1" type="body"/>
          </p:nvPr>
        </p:nvSpPr>
        <p:spPr>
          <a:xfrm>
            <a:off x="1071875" y="1447800"/>
            <a:ext cx="10515600" cy="49251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a:p>
        </p:txBody>
      </p:sp>
      <p:sp>
        <p:nvSpPr>
          <p:cNvPr id="365" name="Google Shape;365;p4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2 - Chapter 3</a:t>
            </a:r>
            <a:endParaRPr/>
          </a:p>
        </p:txBody>
      </p:sp>
      <p:sp>
        <p:nvSpPr>
          <p:cNvPr id="366" name="Google Shape;366;p4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367" name="Google Shape;367;p45"/>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368" name="Google Shape;368;p45"/>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6"/>
          <p:cNvSpPr txBox="1"/>
          <p:nvPr>
            <p:ph idx="1" type="body"/>
          </p:nvPr>
        </p:nvSpPr>
        <p:spPr>
          <a:xfrm>
            <a:off x="838205" y="18310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3.1) The Intelligent Agent Continuum</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3.2) Logic-Based AI</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3.3) Non-Logicist AI</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3.4) AI Beyond the Clash of Paradigms</a:t>
            </a:r>
            <a:endParaRPr/>
          </a:p>
        </p:txBody>
      </p:sp>
      <p:sp>
        <p:nvSpPr>
          <p:cNvPr id="375" name="Google Shape;375;p4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Group 2 - Chapter 3 - Approaches to AI (Nicolas)</a:t>
            </a:r>
            <a:endParaRPr/>
          </a:p>
          <a:p>
            <a:pPr indent="0" lvl="0" marL="0" rtl="0" algn="l">
              <a:spcBef>
                <a:spcPts val="0"/>
              </a:spcBef>
              <a:spcAft>
                <a:spcPts val="0"/>
              </a:spcAft>
              <a:buNone/>
            </a:pPr>
            <a:r>
              <a:t/>
            </a:r>
            <a:endParaRPr/>
          </a:p>
        </p:txBody>
      </p:sp>
      <p:sp>
        <p:nvSpPr>
          <p:cNvPr id="376" name="Google Shape;376;p4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7"/>
          <p:cNvSpPr txBox="1"/>
          <p:nvPr>
            <p:ph idx="1" type="body"/>
          </p:nvPr>
        </p:nvSpPr>
        <p:spPr>
          <a:xfrm>
            <a:off x="668450" y="1566702"/>
            <a:ext cx="10515600" cy="50424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Concept: Agents represent functions mapping percept sequences to actions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Agent Evolution</a:t>
            </a:r>
            <a:endParaRPr/>
          </a:p>
          <a:p>
            <a:pPr indent="-393700" lvl="0" marL="457200" rtl="0" algn="l">
              <a:spcBef>
                <a:spcPts val="0"/>
              </a:spcBef>
              <a:spcAft>
                <a:spcPts val="0"/>
              </a:spcAft>
              <a:buSzPts val="2600"/>
              <a:buChar char="➢"/>
            </a:pPr>
            <a:r>
              <a:rPr b="1" lang="de-CH"/>
              <a:t>Simple reflex</a:t>
            </a:r>
            <a:r>
              <a:rPr lang="de-CH"/>
              <a:t>: react to direct stimuli</a:t>
            </a:r>
            <a:endParaRPr/>
          </a:p>
          <a:p>
            <a:pPr indent="-393700" lvl="0" marL="457200" rtl="0" algn="l">
              <a:spcBef>
                <a:spcPts val="0"/>
              </a:spcBef>
              <a:spcAft>
                <a:spcPts val="0"/>
              </a:spcAft>
              <a:buSzPts val="2600"/>
              <a:buChar char="➢"/>
            </a:pPr>
            <a:r>
              <a:rPr b="1" lang="de-CH"/>
              <a:t>Model-based: </a:t>
            </a:r>
            <a:r>
              <a:rPr lang="de-CH"/>
              <a:t>internal models to predict and act beyond immediate perception </a:t>
            </a:r>
            <a:endParaRPr/>
          </a:p>
          <a:p>
            <a:pPr indent="-393700" lvl="0" marL="457200" rtl="0" algn="l">
              <a:spcBef>
                <a:spcPts val="0"/>
              </a:spcBef>
              <a:spcAft>
                <a:spcPts val="0"/>
              </a:spcAft>
              <a:buSzPts val="2600"/>
              <a:buChar char="➢"/>
            </a:pPr>
            <a:r>
              <a:rPr b="1" lang="de-CH"/>
              <a:t>Advanced</a:t>
            </a:r>
            <a:r>
              <a:rPr lang="de-CH"/>
              <a:t>: Incorporate reasoning, learning, and communication</a:t>
            </a:r>
            <a:endParaRPr/>
          </a:p>
          <a:p>
            <a:pPr indent="0" lvl="0" marL="914400" rtl="0" algn="l">
              <a:spcBef>
                <a:spcPts val="1000"/>
              </a:spcBef>
              <a:spcAft>
                <a:spcPts val="0"/>
              </a:spcAft>
              <a:buNone/>
            </a:pPr>
            <a:r>
              <a:t/>
            </a:r>
            <a:endParaRPr/>
          </a:p>
        </p:txBody>
      </p:sp>
      <p:sp>
        <p:nvSpPr>
          <p:cNvPr id="383" name="Google Shape;383;p4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3.1) The </a:t>
            </a:r>
            <a:r>
              <a:rPr lang="de-CH"/>
              <a:t>intelligent</a:t>
            </a:r>
            <a:r>
              <a:rPr lang="de-CH"/>
              <a:t> Agent Continuum (Nicolas)</a:t>
            </a:r>
            <a:endParaRPr/>
          </a:p>
        </p:txBody>
      </p:sp>
      <p:sp>
        <p:nvSpPr>
          <p:cNvPr id="384" name="Google Shape;384;p4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385" name="Google Shape;385;p47"/>
          <p:cNvPicPr preferRelativeResize="0"/>
          <p:nvPr/>
        </p:nvPicPr>
        <p:blipFill>
          <a:blip r:embed="rId3">
            <a:alphaModFix/>
          </a:blip>
          <a:stretch>
            <a:fillRect/>
          </a:stretch>
        </p:blipFill>
        <p:spPr>
          <a:xfrm>
            <a:off x="5224275" y="2107825"/>
            <a:ext cx="5412349" cy="2273750"/>
          </a:xfrm>
          <a:prstGeom prst="rect">
            <a:avLst/>
          </a:prstGeom>
          <a:noFill/>
          <a:ln>
            <a:noFill/>
          </a:ln>
        </p:spPr>
      </p:pic>
      <p:sp>
        <p:nvSpPr>
          <p:cNvPr id="386" name="Google Shape;386;p47"/>
          <p:cNvSpPr txBox="1"/>
          <p:nvPr/>
        </p:nvSpPr>
        <p:spPr>
          <a:xfrm>
            <a:off x="7260700" y="4420150"/>
            <a:ext cx="3479100" cy="365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de-CH" sz="650">
                <a:solidFill>
                  <a:srgbClr val="1A1A1A"/>
                </a:solidFill>
              </a:rPr>
              <a:t>Bringsjord, Selmer and Naveen Sundar Govindarajulu, "Artificial Intelligence", </a:t>
            </a:r>
            <a:r>
              <a:rPr i="1" lang="de-CH" sz="650">
                <a:solidFill>
                  <a:srgbClr val="1A1A1A"/>
                </a:solidFill>
              </a:rPr>
              <a:t>The Stanford Encyclopedia of Philosophy </a:t>
            </a:r>
            <a:r>
              <a:rPr lang="de-CH" sz="650">
                <a:solidFill>
                  <a:srgbClr val="1A1A1A"/>
                </a:solidFill>
              </a:rPr>
              <a:t>(Fall 2024 Edition), Edward N. Zalta &amp; Uri Nodelman (eds.), URL = &lt;https://plato.stanford.edu/archives/fall2024/entries/artificial-intelligence/&gt;</a:t>
            </a:r>
            <a:endParaRPr sz="21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8"/>
          <p:cNvSpPr txBox="1"/>
          <p:nvPr>
            <p:ph idx="1" type="body"/>
          </p:nvPr>
        </p:nvSpPr>
        <p:spPr>
          <a:xfrm>
            <a:off x="838205" y="16775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2100"/>
              <a:t>Unsolved Challenges in AI</a:t>
            </a:r>
            <a:endParaRPr sz="2100"/>
          </a:p>
          <a:p>
            <a:pPr indent="-361950" lvl="0" marL="457200" rtl="0" algn="l">
              <a:spcBef>
                <a:spcPts val="1000"/>
              </a:spcBef>
              <a:spcAft>
                <a:spcPts val="0"/>
              </a:spcAft>
              <a:buSzPts val="2100"/>
              <a:buChar char="●"/>
            </a:pPr>
            <a:r>
              <a:rPr b="1" lang="de-CH" sz="2100"/>
              <a:t>Learning by Reading:</a:t>
            </a:r>
            <a:endParaRPr b="1" sz="2100"/>
          </a:p>
          <a:p>
            <a:pPr indent="-361950" lvl="0" marL="457200" rtl="0" algn="l">
              <a:spcBef>
                <a:spcPts val="0"/>
              </a:spcBef>
              <a:spcAft>
                <a:spcPts val="0"/>
              </a:spcAft>
              <a:buSzPts val="2100"/>
              <a:buChar char="➢"/>
            </a:pPr>
            <a:r>
              <a:rPr lang="de-CH" sz="2100"/>
              <a:t>Current models focus on function-based learning (e.g., mapping inputs to outputs).</a:t>
            </a:r>
            <a:endParaRPr sz="2100"/>
          </a:p>
          <a:p>
            <a:pPr indent="-361950" lvl="0" marL="457200" rtl="0" algn="l">
              <a:spcBef>
                <a:spcPts val="0"/>
              </a:spcBef>
              <a:spcAft>
                <a:spcPts val="0"/>
              </a:spcAft>
              <a:buSzPts val="2100"/>
              <a:buChar char="➢"/>
            </a:pPr>
            <a:r>
              <a:rPr lang="de-CH" sz="2100"/>
              <a:t>Reading as a knowledge acquisition process remains a struggling challenge for AI compared to humans.</a:t>
            </a:r>
            <a:endParaRPr sz="2100"/>
          </a:p>
          <a:p>
            <a:pPr indent="-361950" lvl="0" marL="457200" rtl="0" algn="l">
              <a:spcBef>
                <a:spcPts val="0"/>
              </a:spcBef>
              <a:spcAft>
                <a:spcPts val="0"/>
              </a:spcAft>
              <a:buSzPts val="2100"/>
              <a:buChar char="➢"/>
            </a:pPr>
            <a:r>
              <a:rPr lang="de-CH" sz="2100"/>
              <a:t>Example: Understanding "classroom" from pixels or actions like "HavingACupOfTea" requires high-level abstraction.</a:t>
            </a:r>
            <a:endParaRPr sz="2100"/>
          </a:p>
          <a:p>
            <a:pPr indent="0" lvl="0" marL="0" rtl="0" algn="l">
              <a:spcBef>
                <a:spcPts val="1000"/>
              </a:spcBef>
              <a:spcAft>
                <a:spcPts val="0"/>
              </a:spcAft>
              <a:buNone/>
            </a:pPr>
            <a:r>
              <a:t/>
            </a:r>
            <a:endParaRPr sz="2100"/>
          </a:p>
          <a:p>
            <a:pPr indent="-361950" lvl="0" marL="457200" rtl="0" algn="l">
              <a:spcBef>
                <a:spcPts val="1000"/>
              </a:spcBef>
              <a:spcAft>
                <a:spcPts val="0"/>
              </a:spcAft>
              <a:buSzPts val="2100"/>
              <a:buChar char="●"/>
            </a:pPr>
            <a:r>
              <a:rPr b="1" lang="de-CH" sz="2100"/>
              <a:t>Consciousness and Creativity:</a:t>
            </a:r>
            <a:endParaRPr b="1" sz="2100"/>
          </a:p>
          <a:p>
            <a:pPr indent="-361950" lvl="0" marL="457200" rtl="0" algn="l">
              <a:spcBef>
                <a:spcPts val="0"/>
              </a:spcBef>
              <a:spcAft>
                <a:spcPts val="0"/>
              </a:spcAft>
              <a:buSzPts val="2100"/>
              <a:buChar char="➢"/>
            </a:pPr>
            <a:r>
              <a:rPr lang="de-CH" sz="2100"/>
              <a:t>Subjective experiences and creativity are not addressed in mainstream AI research.</a:t>
            </a:r>
            <a:endParaRPr sz="2100"/>
          </a:p>
        </p:txBody>
      </p:sp>
      <p:sp>
        <p:nvSpPr>
          <p:cNvPr id="393" name="Google Shape;393;p4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3.1) The intelligent Agent Continuum (Nicolas)</a:t>
            </a:r>
            <a:endParaRPr/>
          </a:p>
          <a:p>
            <a:pPr indent="0" lvl="0" marL="0" rtl="0" algn="l">
              <a:spcBef>
                <a:spcPts val="0"/>
              </a:spcBef>
              <a:spcAft>
                <a:spcPts val="0"/>
              </a:spcAft>
              <a:buNone/>
            </a:pPr>
            <a:r>
              <a:t/>
            </a:r>
            <a:endParaRPr/>
          </a:p>
        </p:txBody>
      </p:sp>
      <p:sp>
        <p:nvSpPr>
          <p:cNvPr id="394" name="Google Shape;394;p4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9"/>
          <p:cNvSpPr txBox="1"/>
          <p:nvPr>
            <p:ph idx="1" type="body"/>
          </p:nvPr>
        </p:nvSpPr>
        <p:spPr>
          <a:xfrm>
            <a:off x="838205" y="181897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2300"/>
              <a:t>Philosophical and Practical Implications</a:t>
            </a:r>
            <a:endParaRPr sz="2300"/>
          </a:p>
          <a:p>
            <a:pPr indent="-374650" lvl="0" marL="457200" rtl="0" algn="l">
              <a:spcBef>
                <a:spcPts val="1000"/>
              </a:spcBef>
              <a:spcAft>
                <a:spcPts val="0"/>
              </a:spcAft>
              <a:buSzPts val="2300"/>
              <a:buChar char="●"/>
            </a:pPr>
            <a:r>
              <a:rPr b="1" lang="de-CH" sz="2300"/>
              <a:t>Central Questions:</a:t>
            </a:r>
            <a:endParaRPr b="1" sz="2300"/>
          </a:p>
          <a:p>
            <a:pPr indent="-374650" lvl="0" marL="457200" rtl="0" algn="l">
              <a:spcBef>
                <a:spcPts val="0"/>
              </a:spcBef>
              <a:spcAft>
                <a:spcPts val="0"/>
              </a:spcAft>
              <a:buSzPts val="2300"/>
              <a:buChar char="➢"/>
            </a:pPr>
            <a:r>
              <a:rPr lang="de-CH" sz="2300"/>
              <a:t>Can AI replicate the vast knowledge acquisition capabilities of humans (e.g., through reading)?</a:t>
            </a:r>
            <a:endParaRPr sz="2300"/>
          </a:p>
          <a:p>
            <a:pPr indent="-374650" lvl="0" marL="457200" rtl="0" algn="l">
              <a:spcBef>
                <a:spcPts val="0"/>
              </a:spcBef>
              <a:spcAft>
                <a:spcPts val="0"/>
              </a:spcAft>
              <a:buSzPts val="2300"/>
              <a:buChar char="➢"/>
            </a:pPr>
            <a:r>
              <a:rPr lang="de-CH" sz="2300"/>
              <a:t>What about subjective consciousness and creativity?</a:t>
            </a:r>
            <a:endParaRPr sz="2300"/>
          </a:p>
          <a:p>
            <a:pPr indent="0" lvl="0" marL="0" rtl="0" algn="l">
              <a:spcBef>
                <a:spcPts val="1000"/>
              </a:spcBef>
              <a:spcAft>
                <a:spcPts val="0"/>
              </a:spcAft>
              <a:buNone/>
            </a:pPr>
            <a:r>
              <a:t/>
            </a:r>
            <a:endParaRPr sz="2300"/>
          </a:p>
          <a:p>
            <a:pPr indent="-374650" lvl="0" marL="457200" rtl="0" algn="l">
              <a:spcBef>
                <a:spcPts val="1000"/>
              </a:spcBef>
              <a:spcAft>
                <a:spcPts val="0"/>
              </a:spcAft>
              <a:buSzPts val="2300"/>
              <a:buChar char="●"/>
            </a:pPr>
            <a:r>
              <a:rPr b="1" lang="de-CH" sz="2300"/>
              <a:t>Engineering Focus</a:t>
            </a:r>
            <a:r>
              <a:rPr lang="de-CH" sz="2300"/>
              <a:t>: AI emphasizes function over human-like processes (e.g., natural language understanding without full linguistic mastery).</a:t>
            </a:r>
            <a:endParaRPr sz="2300"/>
          </a:p>
        </p:txBody>
      </p:sp>
      <p:sp>
        <p:nvSpPr>
          <p:cNvPr id="401" name="Google Shape;401;p49"/>
          <p:cNvSpPr txBox="1"/>
          <p:nvPr>
            <p:ph type="title"/>
          </p:nvPr>
        </p:nvSpPr>
        <p:spPr>
          <a:xfrm>
            <a:off x="1071875" y="290875"/>
            <a:ext cx="1093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3.1) The intelligent Agent Continuum (Nicolas)</a:t>
            </a:r>
            <a:endParaRPr/>
          </a:p>
          <a:p>
            <a:pPr indent="0" lvl="0" marL="0" rtl="0" algn="l">
              <a:spcBef>
                <a:spcPts val="0"/>
              </a:spcBef>
              <a:spcAft>
                <a:spcPts val="0"/>
              </a:spcAft>
              <a:buNone/>
            </a:pPr>
            <a:r>
              <a:t/>
            </a:r>
            <a:endParaRPr/>
          </a:p>
        </p:txBody>
      </p:sp>
      <p:sp>
        <p:nvSpPr>
          <p:cNvPr id="402" name="Google Shape;402;p4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0"/>
          <p:cNvSpPr txBox="1"/>
          <p:nvPr>
            <p:ph idx="1" type="body"/>
          </p:nvPr>
        </p:nvSpPr>
        <p:spPr>
          <a:xfrm>
            <a:off x="1071880" y="190735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T</a:t>
            </a:r>
            <a:r>
              <a:rPr lang="de-CH"/>
              <a:t>extbook Framework and Limitations</a:t>
            </a:r>
            <a:endParaRPr/>
          </a:p>
          <a:p>
            <a:pPr indent="-393700" lvl="0" marL="457200" rtl="0" algn="l">
              <a:spcBef>
                <a:spcPts val="1000"/>
              </a:spcBef>
              <a:spcAft>
                <a:spcPts val="0"/>
              </a:spcAft>
              <a:buSzPts val="2600"/>
              <a:buChar char="●"/>
            </a:pPr>
            <a:r>
              <a:rPr b="1" lang="de-CH"/>
              <a:t>Common Themes:</a:t>
            </a:r>
            <a:endParaRPr b="1"/>
          </a:p>
          <a:p>
            <a:pPr indent="-393700" lvl="0" marL="457200" rtl="0" algn="l">
              <a:spcBef>
                <a:spcPts val="0"/>
              </a:spcBef>
              <a:spcAft>
                <a:spcPts val="0"/>
              </a:spcAft>
              <a:buSzPts val="2600"/>
              <a:buChar char="➢"/>
            </a:pPr>
            <a:r>
              <a:rPr lang="de-CH"/>
              <a:t>Progression from simple to complex agents is a shared structure across AI textbooks.</a:t>
            </a:r>
            <a:endParaRPr/>
          </a:p>
          <a:p>
            <a:pPr indent="-393700" lvl="0" marL="457200" rtl="0" algn="l">
              <a:spcBef>
                <a:spcPts val="0"/>
              </a:spcBef>
              <a:spcAft>
                <a:spcPts val="0"/>
              </a:spcAft>
              <a:buSzPts val="2600"/>
              <a:buChar char="➢"/>
            </a:pPr>
            <a:r>
              <a:rPr lang="de-CH"/>
              <a:t>Focuses on engineering intelligence rather than mirroring human cognition.</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b="1" lang="de-CH"/>
              <a:t>Gaps in Coverage</a:t>
            </a:r>
            <a:endParaRPr b="1"/>
          </a:p>
          <a:p>
            <a:pPr indent="-393700" lvl="0" marL="457200" rtl="0" algn="l">
              <a:spcBef>
                <a:spcPts val="0"/>
              </a:spcBef>
              <a:spcAft>
                <a:spcPts val="0"/>
              </a:spcAft>
              <a:buSzPts val="2600"/>
              <a:buChar char="➢"/>
            </a:pPr>
            <a:r>
              <a:rPr lang="de-CH"/>
              <a:t>Phenomenal consciousness, creativity, and advanced abstraction largely ignored.</a:t>
            </a:r>
            <a:endParaRPr/>
          </a:p>
        </p:txBody>
      </p:sp>
      <p:sp>
        <p:nvSpPr>
          <p:cNvPr id="409" name="Google Shape;409;p5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3.1) The intelligent Agent Continuum (Nicolas)</a:t>
            </a:r>
            <a:endParaRPr/>
          </a:p>
          <a:p>
            <a:pPr indent="0" lvl="0" marL="0" rtl="0" algn="l">
              <a:spcBef>
                <a:spcPts val="0"/>
              </a:spcBef>
              <a:spcAft>
                <a:spcPts val="0"/>
              </a:spcAft>
              <a:buNone/>
            </a:pPr>
            <a:r>
              <a:t/>
            </a:r>
            <a:endParaRPr/>
          </a:p>
        </p:txBody>
      </p:sp>
      <p:sp>
        <p:nvSpPr>
          <p:cNvPr id="410" name="Google Shape;410;p5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1"/>
          <p:cNvSpPr txBox="1"/>
          <p:nvPr>
            <p:ph idx="1" type="body"/>
          </p:nvPr>
        </p:nvSpPr>
        <p:spPr>
          <a:xfrm>
            <a:off x="271025" y="1642225"/>
            <a:ext cx="117189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Introduction to Reasoning in AI</a:t>
            </a:r>
            <a:endParaRPr/>
          </a:p>
          <a:p>
            <a:pPr indent="-393700" lvl="0" marL="457200" rtl="0" algn="l">
              <a:spcBef>
                <a:spcPts val="1000"/>
              </a:spcBef>
              <a:spcAft>
                <a:spcPts val="0"/>
              </a:spcAft>
              <a:buSzPts val="2600"/>
              <a:buChar char="●"/>
            </a:pPr>
            <a:r>
              <a:rPr b="1" lang="de-CH"/>
              <a:t>Monotonic vs. Nonmonotonic Logic:</a:t>
            </a:r>
            <a:endParaRPr b="1"/>
          </a:p>
          <a:p>
            <a:pPr indent="-393700" lvl="0" marL="457200" rtl="0" algn="l">
              <a:spcBef>
                <a:spcPts val="0"/>
              </a:spcBef>
              <a:spcAft>
                <a:spcPts val="0"/>
              </a:spcAft>
              <a:buSzPts val="2600"/>
              <a:buChar char="➢"/>
            </a:pPr>
            <a:r>
              <a:rPr lang="de-CH"/>
              <a:t>Monotonic logic: Adding new information doesn’t invalidate prior inferences.</a:t>
            </a:r>
            <a:endParaRPr/>
          </a:p>
          <a:p>
            <a:pPr indent="0" lvl="0" marL="914400" rtl="0" algn="l">
              <a:spcBef>
                <a:spcPts val="1000"/>
              </a:spcBef>
              <a:spcAft>
                <a:spcPts val="0"/>
              </a:spcAft>
              <a:buNone/>
            </a:pPr>
            <a:r>
              <a:t/>
            </a:r>
            <a:endParaRPr/>
          </a:p>
          <a:p>
            <a:pPr indent="-393700" lvl="0" marL="457200" rtl="0" algn="l">
              <a:spcBef>
                <a:spcPts val="1000"/>
              </a:spcBef>
              <a:spcAft>
                <a:spcPts val="0"/>
              </a:spcAft>
              <a:buSzPts val="2600"/>
              <a:buChar char="●"/>
            </a:pPr>
            <a:r>
              <a:rPr b="1" lang="de-CH"/>
              <a:t>Nonmonotonic logic:</a:t>
            </a:r>
            <a:r>
              <a:rPr lang="de-CH"/>
              <a:t> New information can invalidate previous inferences.</a:t>
            </a:r>
            <a:endParaRPr/>
          </a:p>
          <a:p>
            <a:pPr indent="-393700" lvl="0" marL="457200" rtl="0" algn="l">
              <a:spcBef>
                <a:spcPts val="0"/>
              </a:spcBef>
              <a:spcAft>
                <a:spcPts val="0"/>
              </a:spcAft>
              <a:buSzPts val="2600"/>
              <a:buChar char="➢"/>
            </a:pPr>
            <a:r>
              <a:rPr lang="de-CH"/>
              <a:t>Example: Tweety is a bird → Tweety can fly; Tweety is a penguin → Tweety cannot fly.</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b="1" lang="de-CH"/>
              <a:t>Application:</a:t>
            </a:r>
            <a:r>
              <a:rPr lang="de-CH"/>
              <a:t> Captures real-world reasoning where beliefs can change.</a:t>
            </a:r>
            <a:endParaRPr/>
          </a:p>
          <a:p>
            <a:pPr indent="0" lvl="0" marL="457200" rtl="0" algn="l">
              <a:spcBef>
                <a:spcPts val="1000"/>
              </a:spcBef>
              <a:spcAft>
                <a:spcPts val="0"/>
              </a:spcAft>
              <a:buNone/>
            </a:pPr>
            <a:r>
              <a:t/>
            </a:r>
            <a:endParaRPr/>
          </a:p>
        </p:txBody>
      </p:sp>
      <p:sp>
        <p:nvSpPr>
          <p:cNvPr id="417" name="Google Shape;417;p5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3.2) Logic-Based AI: Some Surgical Points (Nicolas)</a:t>
            </a:r>
            <a:endParaRPr/>
          </a:p>
        </p:txBody>
      </p:sp>
      <p:sp>
        <p:nvSpPr>
          <p:cNvPr id="418" name="Google Shape;418;p5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5"/>
          <p:cNvSpPr txBox="1"/>
          <p:nvPr>
            <p:ph idx="1" type="body"/>
          </p:nvPr>
        </p:nvSpPr>
        <p:spPr>
          <a:xfrm>
            <a:off x="1071875" y="1040575"/>
            <a:ext cx="10515600" cy="4925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a:p>
            <a:pPr indent="0" lvl="0" marL="0" rtl="0" algn="l">
              <a:spcBef>
                <a:spcPts val="1000"/>
              </a:spcBef>
              <a:spcAft>
                <a:spcPts val="0"/>
              </a:spcAft>
              <a:buNone/>
            </a:pPr>
            <a:r>
              <a:rPr lang="de-CH"/>
              <a:t>Two certain tests to distinguish a machine from humans:</a:t>
            </a:r>
            <a:endParaRPr/>
          </a:p>
          <a:p>
            <a:pPr indent="-393700" lvl="0" marL="457200" rtl="0" algn="l">
              <a:spcBef>
                <a:spcPts val="1000"/>
              </a:spcBef>
              <a:spcAft>
                <a:spcPts val="0"/>
              </a:spcAft>
              <a:buSzPts val="2600"/>
              <a:buAutoNum type="arabicPeriod"/>
            </a:pPr>
            <a:r>
              <a:rPr b="1" lang="de-CH"/>
              <a:t>Speech</a:t>
            </a:r>
            <a:r>
              <a:rPr lang="de-CH"/>
              <a:t>: Machines can produce words or react to stimuli but cannot use language flexibly or meaningfully </a:t>
            </a:r>
            <a:endParaRPr/>
          </a:p>
          <a:p>
            <a:pPr indent="-393700" lvl="0" marL="457200" rtl="0" algn="l">
              <a:spcBef>
                <a:spcPts val="0"/>
              </a:spcBef>
              <a:spcAft>
                <a:spcPts val="0"/>
              </a:spcAft>
              <a:buSzPts val="2600"/>
              <a:buAutoNum type="arabicPeriod"/>
            </a:pPr>
            <a:r>
              <a:rPr b="1" lang="de-CH"/>
              <a:t>Reasoning and Adaptability</a:t>
            </a:r>
            <a:r>
              <a:rPr lang="de-CH"/>
              <a:t>: Machines may perform specific tasks well but lack the universal reasoning and adaptability of humans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Conclusion: </a:t>
            </a:r>
            <a:r>
              <a:rPr lang="de-CH"/>
              <a:t>Human</a:t>
            </a:r>
            <a:r>
              <a:rPr lang="de-CH"/>
              <a:t> reason allows us to act and react appropriately </a:t>
            </a:r>
            <a:r>
              <a:rPr b="1" lang="de-CH"/>
              <a:t>across a range of situations</a:t>
            </a:r>
            <a:r>
              <a:rPr lang="de-CH"/>
              <a:t> whereas computers are always </a:t>
            </a:r>
            <a:r>
              <a:rPr b="1" lang="de-CH"/>
              <a:t>limited to the pre-programmed responses</a:t>
            </a:r>
            <a:endParaRPr b="1"/>
          </a:p>
          <a:p>
            <a:pPr indent="0" lvl="0" marL="0" rtl="0" algn="l">
              <a:spcBef>
                <a:spcPts val="1000"/>
              </a:spcBef>
              <a:spcAft>
                <a:spcPts val="0"/>
              </a:spcAft>
              <a:buNone/>
            </a:pPr>
            <a:r>
              <a:t/>
            </a:r>
            <a:endParaRPr/>
          </a:p>
        </p:txBody>
      </p:sp>
      <p:sp>
        <p:nvSpPr>
          <p:cNvPr id="175" name="Google Shape;175;p2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The History of AI - </a:t>
            </a:r>
            <a:r>
              <a:rPr lang="de-CH" sz="3100"/>
              <a:t>René Descartes 1637</a:t>
            </a:r>
            <a:endParaRPr sz="4700"/>
          </a:p>
        </p:txBody>
      </p:sp>
      <p:sp>
        <p:nvSpPr>
          <p:cNvPr id="176" name="Google Shape;176;p2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177" name="Google Shape;177;p25"/>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178" name="Google Shape;178;p25"/>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179" name="Google Shape;179;p25"/>
          <p:cNvPicPr preferRelativeResize="0"/>
          <p:nvPr/>
        </p:nvPicPr>
        <p:blipFill>
          <a:blip r:embed="rId3">
            <a:alphaModFix/>
          </a:blip>
          <a:stretch>
            <a:fillRect/>
          </a:stretch>
        </p:blipFill>
        <p:spPr>
          <a:xfrm>
            <a:off x="9792775" y="120725"/>
            <a:ext cx="1433051" cy="1754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2"/>
          <p:cNvSpPr txBox="1"/>
          <p:nvPr>
            <p:ph idx="1" type="body"/>
          </p:nvPr>
        </p:nvSpPr>
        <p:spPr>
          <a:xfrm>
            <a:off x="1071875" y="1447800"/>
            <a:ext cx="10515600" cy="5157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Logicist AI Framework</a:t>
            </a:r>
            <a:endParaRPr/>
          </a:p>
          <a:p>
            <a:pPr indent="0" lvl="0" marL="0" rtl="0" algn="l">
              <a:spcBef>
                <a:spcPts val="1000"/>
              </a:spcBef>
              <a:spcAft>
                <a:spcPts val="0"/>
              </a:spcAft>
              <a:buNone/>
            </a:pPr>
            <a:r>
              <a:t/>
            </a:r>
            <a:endParaRPr/>
          </a:p>
          <a:p>
            <a:pPr indent="-393700" lvl="0" marL="457200" rtl="0" algn="l">
              <a:spcBef>
                <a:spcPts val="1000"/>
              </a:spcBef>
              <a:spcAft>
                <a:spcPts val="0"/>
              </a:spcAft>
              <a:buSzPts val="2600"/>
              <a:buChar char="●"/>
            </a:pPr>
            <a:r>
              <a:rPr lang="de-CH"/>
              <a:t>Concept: Use logical systems (e.g., first-order logic) to build intelligent agents.</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Agent’s Life Cycle:</a:t>
            </a:r>
            <a:endParaRPr/>
          </a:p>
          <a:p>
            <a:pPr indent="-393700" lvl="0" marL="457200" rtl="0" algn="l">
              <a:spcBef>
                <a:spcPts val="0"/>
              </a:spcBef>
              <a:spcAft>
                <a:spcPts val="0"/>
              </a:spcAft>
              <a:buSzPts val="2600"/>
              <a:buChar char="➢"/>
            </a:pPr>
            <a:r>
              <a:rPr lang="de-CH"/>
              <a:t>Sense: Perceives the environment.</a:t>
            </a:r>
            <a:endParaRPr/>
          </a:p>
          <a:p>
            <a:pPr indent="-393700" lvl="0" marL="457200" rtl="0" algn="l">
              <a:spcBef>
                <a:spcPts val="0"/>
              </a:spcBef>
              <a:spcAft>
                <a:spcPts val="0"/>
              </a:spcAft>
              <a:buSzPts val="2600"/>
              <a:buChar char="➢"/>
            </a:pPr>
            <a:r>
              <a:rPr lang="de-CH"/>
              <a:t>Adjust: Updates the knowledge base using reasoning techniques.</a:t>
            </a:r>
            <a:endParaRPr/>
          </a:p>
          <a:p>
            <a:pPr indent="-393700" lvl="0" marL="457200" rtl="0" algn="l">
              <a:spcBef>
                <a:spcPts val="0"/>
              </a:spcBef>
              <a:spcAft>
                <a:spcPts val="0"/>
              </a:spcAft>
              <a:buSzPts val="2600"/>
              <a:buChar char="➢"/>
            </a:pPr>
            <a:r>
              <a:rPr lang="de-CH"/>
              <a:t>Act: Performs actions based on goals.</a:t>
            </a:r>
            <a:endParaRPr/>
          </a:p>
          <a:p>
            <a:pPr indent="0" lvl="0" marL="457200" rtl="0" algn="l">
              <a:spcBef>
                <a:spcPts val="1000"/>
              </a:spcBef>
              <a:spcAft>
                <a:spcPts val="0"/>
              </a:spcAft>
              <a:buNone/>
            </a:pPr>
            <a:r>
              <a:t/>
            </a:r>
            <a:endParaRPr/>
          </a:p>
          <a:p>
            <a:pPr indent="-393700" lvl="0" marL="457200" rtl="0" algn="l">
              <a:spcBef>
                <a:spcPts val="1000"/>
              </a:spcBef>
              <a:spcAft>
                <a:spcPts val="0"/>
              </a:spcAft>
              <a:buSzPts val="2600"/>
              <a:buChar char="●"/>
            </a:pPr>
            <a:r>
              <a:rPr lang="de-CH"/>
              <a:t>Reasoning Modes: Deductive, inductive, abductive.</a:t>
            </a:r>
            <a:endParaRPr/>
          </a:p>
        </p:txBody>
      </p:sp>
      <p:sp>
        <p:nvSpPr>
          <p:cNvPr id="425" name="Google Shape;425;p5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3.2) Logic-Based AI: Some Surgical Points (Nicolas)</a:t>
            </a:r>
            <a:endParaRPr/>
          </a:p>
          <a:p>
            <a:pPr indent="0" lvl="0" marL="0" rtl="0" algn="l">
              <a:spcBef>
                <a:spcPts val="0"/>
              </a:spcBef>
              <a:spcAft>
                <a:spcPts val="0"/>
              </a:spcAft>
              <a:buNone/>
            </a:pPr>
            <a:r>
              <a:t/>
            </a:r>
            <a:endParaRPr/>
          </a:p>
        </p:txBody>
      </p:sp>
      <p:sp>
        <p:nvSpPr>
          <p:cNvPr id="426" name="Google Shape;426;p5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3"/>
          <p:cNvSpPr txBox="1"/>
          <p:nvPr>
            <p:ph idx="1" type="body"/>
          </p:nvPr>
        </p:nvSpPr>
        <p:spPr>
          <a:xfrm>
            <a:off x="1071880" y="1783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2400"/>
              <a:t>Challenges and Future Directions</a:t>
            </a:r>
            <a:endParaRPr sz="2400"/>
          </a:p>
          <a:p>
            <a:pPr indent="-381000" lvl="0" marL="457200" rtl="0" algn="l">
              <a:spcBef>
                <a:spcPts val="1000"/>
              </a:spcBef>
              <a:spcAft>
                <a:spcPts val="0"/>
              </a:spcAft>
              <a:buSzPts val="2400"/>
              <a:buChar char="●"/>
            </a:pPr>
            <a:r>
              <a:rPr b="1" lang="de-CH" sz="2400"/>
              <a:t>Scalability:</a:t>
            </a:r>
            <a:endParaRPr b="1" sz="2400"/>
          </a:p>
          <a:p>
            <a:pPr indent="0" lvl="0" marL="0" rtl="0" algn="l">
              <a:spcBef>
                <a:spcPts val="1000"/>
              </a:spcBef>
              <a:spcAft>
                <a:spcPts val="0"/>
              </a:spcAft>
              <a:buNone/>
            </a:pPr>
            <a:r>
              <a:rPr lang="de-CH" sz="2400"/>
              <a:t>Reasoning speed needs to match real-world demands (e.g., robotics).</a:t>
            </a:r>
            <a:endParaRPr sz="2400"/>
          </a:p>
          <a:p>
            <a:pPr indent="-381000" lvl="0" marL="457200" rtl="0" algn="l">
              <a:spcBef>
                <a:spcPts val="1000"/>
              </a:spcBef>
              <a:spcAft>
                <a:spcPts val="0"/>
              </a:spcAft>
              <a:buSzPts val="2400"/>
              <a:buChar char="●"/>
            </a:pPr>
            <a:r>
              <a:rPr b="1" lang="de-CH" sz="2400"/>
              <a:t>Broad Cognition:</a:t>
            </a:r>
            <a:endParaRPr b="1" sz="2400"/>
          </a:p>
          <a:p>
            <a:pPr indent="0" lvl="0" marL="0" rtl="0" algn="l">
              <a:spcBef>
                <a:spcPts val="1000"/>
              </a:spcBef>
              <a:spcAft>
                <a:spcPts val="0"/>
              </a:spcAft>
              <a:buNone/>
            </a:pPr>
            <a:r>
              <a:rPr lang="de-CH" sz="2400"/>
              <a:t>Extending logical reasoning to tasks like motor control and perception.</a:t>
            </a:r>
            <a:endParaRPr sz="2400"/>
          </a:p>
          <a:p>
            <a:pPr indent="-381000" lvl="0" marL="457200" rtl="0" algn="l">
              <a:spcBef>
                <a:spcPts val="1000"/>
              </a:spcBef>
              <a:spcAft>
                <a:spcPts val="0"/>
              </a:spcAft>
              <a:buSzPts val="2400"/>
              <a:buChar char="●"/>
            </a:pPr>
            <a:r>
              <a:rPr b="1" lang="de-CH" sz="2400"/>
              <a:t>Research Opportunities:</a:t>
            </a:r>
            <a:endParaRPr b="1" sz="2400"/>
          </a:p>
          <a:p>
            <a:pPr indent="0" lvl="0" marL="0" rtl="0" algn="l">
              <a:spcBef>
                <a:spcPts val="1000"/>
              </a:spcBef>
              <a:spcAft>
                <a:spcPts val="0"/>
              </a:spcAft>
              <a:buNone/>
            </a:pPr>
            <a:r>
              <a:rPr lang="de-CH" sz="2400"/>
              <a:t>Advances in description logics for specialized domains (e.g., biomedicine).</a:t>
            </a:r>
            <a:endParaRPr sz="2400"/>
          </a:p>
          <a:p>
            <a:pPr indent="0" lvl="0" marL="0" rtl="0" algn="l">
              <a:spcBef>
                <a:spcPts val="1000"/>
              </a:spcBef>
              <a:spcAft>
                <a:spcPts val="0"/>
              </a:spcAft>
              <a:buNone/>
            </a:pPr>
            <a:r>
              <a:rPr lang="de-CH" sz="2400"/>
              <a:t>Further development in encoding and hybrid reasoning systems.</a:t>
            </a:r>
            <a:endParaRPr sz="2400"/>
          </a:p>
        </p:txBody>
      </p:sp>
      <p:sp>
        <p:nvSpPr>
          <p:cNvPr id="433" name="Google Shape;433;p5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3.2) Logic-Based AI: Some Surgical Points (Nicolas)</a:t>
            </a:r>
            <a:endParaRPr/>
          </a:p>
        </p:txBody>
      </p:sp>
      <p:sp>
        <p:nvSpPr>
          <p:cNvPr id="434" name="Google Shape;434;p5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54"/>
          <p:cNvSpPr txBox="1"/>
          <p:nvPr>
            <p:ph idx="1" type="body"/>
          </p:nvPr>
        </p:nvSpPr>
        <p:spPr>
          <a:xfrm>
            <a:off x="511000" y="1040575"/>
            <a:ext cx="6259200" cy="54033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de-CH" sz="1350">
                <a:solidFill>
                  <a:srgbClr val="0D0D0D"/>
                </a:solidFill>
                <a:highlight>
                  <a:srgbClr val="FFFFFF"/>
                </a:highlight>
              </a:rPr>
              <a:t>Non-logicist AI is an approach that diverges from logicist AI by avoiding reliance on formal logical systems or declarative propositions to represent knowledge. Instead, it utilizes alternative formalisms that fall into two main categories:</a:t>
            </a:r>
            <a:endParaRPr sz="1350">
              <a:solidFill>
                <a:srgbClr val="0D0D0D"/>
              </a:solidFill>
              <a:highlight>
                <a:srgbClr val="FFFFFF"/>
              </a:highlight>
            </a:endParaRPr>
          </a:p>
          <a:p>
            <a:pPr indent="-314325" lvl="0" marL="457200" rtl="0" algn="l">
              <a:lnSpc>
                <a:spcPct val="115000"/>
              </a:lnSpc>
              <a:spcBef>
                <a:spcPts val="600"/>
              </a:spcBef>
              <a:spcAft>
                <a:spcPts val="0"/>
              </a:spcAft>
              <a:buClr>
                <a:srgbClr val="0D0D0D"/>
              </a:buClr>
              <a:buSzPts val="1350"/>
              <a:buFont typeface="Arial"/>
              <a:buAutoNum type="arabicPeriod"/>
            </a:pPr>
            <a:r>
              <a:rPr lang="de-CH" sz="1350">
                <a:solidFill>
                  <a:srgbClr val="0D0D0D"/>
                </a:solidFill>
                <a:highlight>
                  <a:srgbClr val="FFFFFF"/>
                </a:highlight>
              </a:rPr>
              <a:t>Symbolic but Non-Logicist Approaches: These include methods like semantic networks, conceptual dependency schemes (Schank, 1972), and frame-based systems. These approaches organize knowledge in structured yet non-logical ways to improve readability and usability, but they lack the rigor of formal logic.</a:t>
            </a:r>
            <a:endParaRPr sz="1350">
              <a:solidFill>
                <a:srgbClr val="0D0D0D"/>
              </a:solidFill>
              <a:highlight>
                <a:srgbClr val="FFFFFF"/>
              </a:highlight>
            </a:endParaRPr>
          </a:p>
          <a:p>
            <a:pPr indent="-314325" lvl="0" marL="457200" rtl="0" algn="l">
              <a:lnSpc>
                <a:spcPct val="115000"/>
              </a:lnSpc>
              <a:spcBef>
                <a:spcPts val="0"/>
              </a:spcBef>
              <a:spcAft>
                <a:spcPts val="0"/>
              </a:spcAft>
              <a:buClr>
                <a:srgbClr val="0D0D0D"/>
              </a:buClr>
              <a:buSzPts val="1350"/>
              <a:buFont typeface="Arial"/>
              <a:buAutoNum type="arabicPeriod"/>
            </a:pPr>
            <a:r>
              <a:rPr lang="de-CH" sz="1350">
                <a:solidFill>
                  <a:srgbClr val="0D0D0D"/>
                </a:solidFill>
                <a:highlight>
                  <a:srgbClr val="FFFFFF"/>
                </a:highlight>
              </a:rPr>
              <a:t>Neurocomputational Approaches: These rely on artificial neural networks (ANNs), which are inspired by biological neural systems. ANNs are composed of:</a:t>
            </a:r>
            <a:endParaRPr sz="1350">
              <a:solidFill>
                <a:srgbClr val="0D0D0D"/>
              </a:solidFill>
              <a:highlight>
                <a:srgbClr val="FFFFFF"/>
              </a:highlight>
            </a:endParaRPr>
          </a:p>
          <a:p>
            <a:pPr indent="-314325" lvl="1" marL="914400" rtl="0" algn="l">
              <a:lnSpc>
                <a:spcPct val="115000"/>
              </a:lnSpc>
              <a:spcBef>
                <a:spcPts val="0"/>
              </a:spcBef>
              <a:spcAft>
                <a:spcPts val="0"/>
              </a:spcAft>
              <a:buClr>
                <a:srgbClr val="0D0D0D"/>
              </a:buClr>
              <a:buSzPts val="1350"/>
              <a:buChar char="●"/>
            </a:pPr>
            <a:r>
              <a:rPr lang="de-CH" sz="1350">
                <a:solidFill>
                  <a:srgbClr val="0D0D0D"/>
                </a:solidFill>
                <a:highlight>
                  <a:srgbClr val="FFFFFF"/>
                </a:highlight>
              </a:rPr>
              <a:t>Nodes (neurons): Represent individual processing units.</a:t>
            </a:r>
            <a:endParaRPr sz="1350">
              <a:solidFill>
                <a:srgbClr val="0D0D0D"/>
              </a:solidFill>
              <a:highlight>
                <a:srgbClr val="FFFFFF"/>
              </a:highlight>
            </a:endParaRPr>
          </a:p>
          <a:p>
            <a:pPr indent="-314325" lvl="1" marL="914400" rtl="0" algn="l">
              <a:lnSpc>
                <a:spcPct val="115000"/>
              </a:lnSpc>
              <a:spcBef>
                <a:spcPts val="0"/>
              </a:spcBef>
              <a:spcAft>
                <a:spcPts val="0"/>
              </a:spcAft>
              <a:buClr>
                <a:srgbClr val="0D0D0D"/>
              </a:buClr>
              <a:buSzPts val="1350"/>
              <a:buChar char="●"/>
            </a:pPr>
            <a:r>
              <a:rPr lang="de-CH" sz="1350">
                <a:solidFill>
                  <a:srgbClr val="0D0D0D"/>
                </a:solidFill>
                <a:highlight>
                  <a:srgbClr val="FFFFFF"/>
                </a:highlight>
              </a:rPr>
              <a:t>Weighted connections (dendrites): Links between nodes, with each having a numeric weight.</a:t>
            </a:r>
            <a:endParaRPr sz="1350">
              <a:solidFill>
                <a:srgbClr val="0D0D0D"/>
              </a:solidFill>
              <a:highlight>
                <a:srgbClr val="FFFFFF"/>
              </a:highlight>
            </a:endParaRPr>
          </a:p>
          <a:p>
            <a:pPr indent="-314325" lvl="1" marL="914400" rtl="0" algn="l">
              <a:lnSpc>
                <a:spcPct val="115000"/>
              </a:lnSpc>
              <a:spcBef>
                <a:spcPts val="0"/>
              </a:spcBef>
              <a:spcAft>
                <a:spcPts val="0"/>
              </a:spcAft>
              <a:buClr>
                <a:srgbClr val="0D0D0D"/>
              </a:buClr>
              <a:buSzPts val="1350"/>
              <a:buChar char="●"/>
            </a:pPr>
            <a:r>
              <a:rPr lang="de-CH" sz="1350">
                <a:solidFill>
                  <a:srgbClr val="0D0D0D"/>
                </a:solidFill>
                <a:highlight>
                  <a:srgbClr val="FFFFFF"/>
                </a:highlight>
              </a:rPr>
              <a:t>Layers: Organized into input, hidden, and output layers, enabling hierarchical data processing.</a:t>
            </a:r>
            <a:endParaRPr sz="1350">
              <a:solidFill>
                <a:srgbClr val="0D0D0D"/>
              </a:solidFill>
              <a:highlight>
                <a:srgbClr val="FFFFFF"/>
              </a:highlight>
            </a:endParaRPr>
          </a:p>
          <a:p>
            <a:pPr indent="0" lvl="0" marL="0" rtl="0" algn="l">
              <a:lnSpc>
                <a:spcPct val="115000"/>
              </a:lnSpc>
              <a:spcBef>
                <a:spcPts val="1800"/>
              </a:spcBef>
              <a:spcAft>
                <a:spcPts val="0"/>
              </a:spcAft>
              <a:buNone/>
            </a:pPr>
            <a:r>
              <a:rPr lang="de-CH" sz="1350">
                <a:solidFill>
                  <a:srgbClr val="0D0D0D"/>
                </a:solidFill>
                <a:highlight>
                  <a:srgbClr val="FFFFFF"/>
                </a:highlight>
              </a:rPr>
              <a:t>Neural networks, while theoretically capable of universal computation, are primarily used for building learning systems. Their architecture allows them to learn from data by adjusting weights based on input, enabling them to recognize patterns and generalize across tasks. This flexibility makes ANNs particularly suited for tasks that cannot be easily structured using traditional logic.</a:t>
            </a:r>
            <a:endParaRPr sz="1350">
              <a:solidFill>
                <a:srgbClr val="0D0D0D"/>
              </a:solidFill>
              <a:highlight>
                <a:srgbClr val="FFFFFF"/>
              </a:highlight>
            </a:endParaRPr>
          </a:p>
          <a:p>
            <a:pPr indent="0" lvl="0" marL="0" rtl="0" algn="l">
              <a:lnSpc>
                <a:spcPct val="115000"/>
              </a:lnSpc>
              <a:spcBef>
                <a:spcPts val="1000"/>
              </a:spcBef>
              <a:spcAft>
                <a:spcPts val="0"/>
              </a:spcAft>
              <a:buNone/>
            </a:pPr>
            <a:r>
              <a:t/>
            </a:r>
            <a:endParaRPr b="1" sz="1450">
              <a:solidFill>
                <a:srgbClr val="0D0D0D"/>
              </a:solidFill>
              <a:highlight>
                <a:srgbClr val="FFFFFF"/>
              </a:highlight>
            </a:endParaRPr>
          </a:p>
          <a:p>
            <a:pPr indent="0" lvl="0" marL="0" rtl="0" algn="l">
              <a:spcBef>
                <a:spcPts val="1800"/>
              </a:spcBef>
              <a:spcAft>
                <a:spcPts val="0"/>
              </a:spcAft>
              <a:buNone/>
            </a:pPr>
            <a:r>
              <a:t/>
            </a:r>
            <a:endParaRPr/>
          </a:p>
        </p:txBody>
      </p:sp>
      <p:sp>
        <p:nvSpPr>
          <p:cNvPr id="441" name="Google Shape;441;p5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3.3) </a:t>
            </a:r>
            <a:r>
              <a:rPr lang="de-CH"/>
              <a:t>Non Logicist AI</a:t>
            </a:r>
            <a:r>
              <a:rPr lang="de-CH"/>
              <a:t> (Moataz)</a:t>
            </a:r>
            <a:endParaRPr/>
          </a:p>
        </p:txBody>
      </p:sp>
      <p:sp>
        <p:nvSpPr>
          <p:cNvPr id="442" name="Google Shape;442;p5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43" name="Google Shape;443;p54"/>
          <p:cNvSpPr txBox="1"/>
          <p:nvPr/>
        </p:nvSpPr>
        <p:spPr>
          <a:xfrm>
            <a:off x="3297125" y="4857750"/>
            <a:ext cx="6330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600">
              <a:solidFill>
                <a:schemeClr val="dk1"/>
              </a:solidFill>
            </a:endParaRPr>
          </a:p>
        </p:txBody>
      </p:sp>
      <p:pic>
        <p:nvPicPr>
          <p:cNvPr id="444" name="Google Shape;444;p54"/>
          <p:cNvPicPr preferRelativeResize="0"/>
          <p:nvPr/>
        </p:nvPicPr>
        <p:blipFill>
          <a:blip r:embed="rId3">
            <a:alphaModFix/>
          </a:blip>
          <a:stretch>
            <a:fillRect/>
          </a:stretch>
        </p:blipFill>
        <p:spPr>
          <a:xfrm>
            <a:off x="7803175" y="1192975"/>
            <a:ext cx="3784302" cy="2487175"/>
          </a:xfrm>
          <a:prstGeom prst="rect">
            <a:avLst/>
          </a:prstGeom>
          <a:noFill/>
          <a:ln>
            <a:noFill/>
          </a:ln>
        </p:spPr>
      </p:pic>
      <p:pic>
        <p:nvPicPr>
          <p:cNvPr id="445" name="Google Shape;445;p54"/>
          <p:cNvPicPr preferRelativeResize="0"/>
          <p:nvPr/>
        </p:nvPicPr>
        <p:blipFill>
          <a:blip r:embed="rId4">
            <a:alphaModFix/>
          </a:blip>
          <a:stretch>
            <a:fillRect/>
          </a:stretch>
        </p:blipFill>
        <p:spPr>
          <a:xfrm>
            <a:off x="8001000" y="4351750"/>
            <a:ext cx="4055450" cy="1520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5"/>
          <p:cNvSpPr txBox="1"/>
          <p:nvPr>
            <p:ph idx="1" type="body"/>
          </p:nvPr>
        </p:nvSpPr>
        <p:spPr>
          <a:xfrm>
            <a:off x="511000" y="1066800"/>
            <a:ext cx="11076300" cy="3659100"/>
          </a:xfrm>
          <a:prstGeom prst="rect">
            <a:avLst/>
          </a:prstGeom>
        </p:spPr>
        <p:txBody>
          <a:bodyPr anchorCtr="0" anchor="t" bIns="45700" lIns="91425" spcFirstLastPara="1" rIns="91425" wrap="square" tIns="45700">
            <a:noAutofit/>
          </a:bodyPr>
          <a:lstStyle/>
          <a:p>
            <a:pPr indent="0" lvl="0" marL="0" rtl="0" algn="l">
              <a:lnSpc>
                <a:spcPct val="150000"/>
              </a:lnSpc>
              <a:spcBef>
                <a:spcPts val="1200"/>
              </a:spcBef>
              <a:spcAft>
                <a:spcPts val="0"/>
              </a:spcAft>
              <a:buClr>
                <a:schemeClr val="dk1"/>
              </a:buClr>
              <a:buSzPts val="1100"/>
              <a:buFont typeface="Arial"/>
              <a:buNone/>
            </a:pPr>
            <a:r>
              <a:rPr b="1" lang="de-CH" sz="1550">
                <a:solidFill>
                  <a:srgbClr val="0D0D0D"/>
                </a:solidFill>
                <a:highlight>
                  <a:srgbClr val="FFFFFF"/>
                </a:highlight>
              </a:rPr>
              <a:t>Artificial Neural Networks (ANNs)</a:t>
            </a:r>
            <a:endParaRPr b="1" sz="1550">
              <a:solidFill>
                <a:srgbClr val="0D0D0D"/>
              </a:solidFill>
              <a:highlight>
                <a:srgbClr val="FFFFFF"/>
              </a:highlight>
            </a:endParaRPr>
          </a:p>
          <a:p>
            <a:pPr indent="-327025" lvl="0" marL="457200" rtl="0" algn="l">
              <a:lnSpc>
                <a:spcPct val="115000"/>
              </a:lnSpc>
              <a:spcBef>
                <a:spcPts val="500"/>
              </a:spcBef>
              <a:spcAft>
                <a:spcPts val="0"/>
              </a:spcAft>
              <a:buClr>
                <a:srgbClr val="0D0D0D"/>
              </a:buClr>
              <a:buSzPts val="1550"/>
              <a:buFont typeface="Arial"/>
              <a:buAutoNum type="arabicPeriod"/>
            </a:pPr>
            <a:r>
              <a:rPr lang="de-CH" sz="1550">
                <a:solidFill>
                  <a:srgbClr val="0D0D0D"/>
                </a:solidFill>
                <a:highlight>
                  <a:srgbClr val="FFFFFF"/>
                </a:highlight>
              </a:rPr>
              <a:t>Structure and Components:</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Neurons: Basic computational units that aggregate inputs and produce outputs based on an activation function.</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Connections: Weighted links between neurons simulate synapses in the brain.</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Layers: Include input, hidden, and output layers, with hidden layers enabling abstraction of data.</a:t>
            </a:r>
            <a:endParaRPr sz="1550">
              <a:solidFill>
                <a:srgbClr val="0D0D0D"/>
              </a:solidFill>
              <a:highlight>
                <a:srgbClr val="FFFFFF"/>
              </a:highlight>
            </a:endParaRPr>
          </a:p>
          <a:p>
            <a:pPr indent="-327025" lvl="0" marL="457200" rtl="0" algn="l">
              <a:lnSpc>
                <a:spcPct val="115000"/>
              </a:lnSpc>
              <a:spcBef>
                <a:spcPts val="0"/>
              </a:spcBef>
              <a:spcAft>
                <a:spcPts val="0"/>
              </a:spcAft>
              <a:buClr>
                <a:srgbClr val="0D0D0D"/>
              </a:buClr>
              <a:buSzPts val="1550"/>
              <a:buFont typeface="Arial"/>
              <a:buAutoNum type="arabicPeriod"/>
            </a:pPr>
            <a:r>
              <a:rPr lang="de-CH" sz="1550">
                <a:solidFill>
                  <a:srgbClr val="0D0D0D"/>
                </a:solidFill>
                <a:highlight>
                  <a:srgbClr val="FFFFFF"/>
                </a:highlight>
              </a:rPr>
              <a:t>Computational Process:</a:t>
            </a:r>
            <a:endParaRPr sz="1550">
              <a:solidFill>
                <a:srgbClr val="0D0D0D"/>
              </a:solidFill>
              <a:highlight>
                <a:srgbClr val="FFFFFF"/>
              </a:highlight>
            </a:endParaRPr>
          </a:p>
          <a:p>
            <a:pPr indent="-327025" lvl="1" marL="914400" rtl="0" algn="l">
              <a:lnSpc>
                <a:spcPct val="120000"/>
              </a:lnSpc>
              <a:spcBef>
                <a:spcPts val="0"/>
              </a:spcBef>
              <a:spcAft>
                <a:spcPts val="0"/>
              </a:spcAft>
              <a:buClr>
                <a:srgbClr val="0D0D0D"/>
              </a:buClr>
              <a:buSzPts val="1550"/>
              <a:buChar char="●"/>
            </a:pPr>
            <a:r>
              <a:rPr lang="de-CH" sz="1550">
                <a:solidFill>
                  <a:srgbClr val="0D0D0D"/>
                </a:solidFill>
                <a:highlight>
                  <a:srgbClr val="FFFFFF"/>
                </a:highlight>
              </a:rPr>
              <a:t>Input Function: Aggregates inputs (</a:t>
            </a:r>
            <a:r>
              <a:rPr lang="de-CH" sz="1750">
                <a:solidFill>
                  <a:srgbClr val="0D0D0D"/>
                </a:solidFill>
                <a:highlight>
                  <a:srgbClr val="FFFFFF"/>
                </a:highlight>
                <a:latin typeface="Times New Roman"/>
                <a:ea typeface="Times New Roman"/>
                <a:cs typeface="Times New Roman"/>
                <a:sym typeface="Times New Roman"/>
              </a:rPr>
              <a:t>sum of weighted activations</a:t>
            </a:r>
            <a:r>
              <a:rPr lang="de-CH" sz="1550">
                <a:solidFill>
                  <a:srgbClr val="0D0D0D"/>
                </a:solidFill>
                <a:highlight>
                  <a:srgbClr val="FFFFFF"/>
                </a:highlight>
              </a:rPr>
              <a:t>).</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Activation Function: Processes the aggregated input to determine the neuron's output.</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Common activation functions:Step Function: and Sigmoid/Tanh Functions: Nonlinear outputs </a:t>
            </a:r>
            <a:endParaRPr sz="1550">
              <a:solidFill>
                <a:srgbClr val="0D0D0D"/>
              </a:solidFill>
              <a:highlight>
                <a:srgbClr val="FFFFFF"/>
              </a:highlight>
            </a:endParaRPr>
          </a:p>
          <a:p>
            <a:pPr indent="-327025" lvl="0" marL="457200" rtl="0" algn="l">
              <a:lnSpc>
                <a:spcPct val="115000"/>
              </a:lnSpc>
              <a:spcBef>
                <a:spcPts val="0"/>
              </a:spcBef>
              <a:spcAft>
                <a:spcPts val="0"/>
              </a:spcAft>
              <a:buClr>
                <a:srgbClr val="0D0D0D"/>
              </a:buClr>
              <a:buSzPts val="1550"/>
              <a:buFont typeface="Arial"/>
              <a:buAutoNum type="arabicPeriod"/>
            </a:pPr>
            <a:r>
              <a:rPr lang="de-CH" sz="1550">
                <a:solidFill>
                  <a:srgbClr val="0D0D0D"/>
                </a:solidFill>
                <a:highlight>
                  <a:srgbClr val="FFFFFF"/>
                </a:highlight>
              </a:rPr>
              <a:t>Training:</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Weights are updated iteratively using algorithms like backpropagation.</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Networks learn from labeled data (supervised learning) or unlabeled data (unsupervised pre-training).</a:t>
            </a:r>
            <a:endParaRPr sz="1550">
              <a:solidFill>
                <a:srgbClr val="0D0D0D"/>
              </a:solidFill>
              <a:highlight>
                <a:srgbClr val="FFFFFF"/>
              </a:highlight>
            </a:endParaRPr>
          </a:p>
          <a:p>
            <a:pPr indent="0" lvl="0" marL="0" rtl="0" algn="l">
              <a:spcBef>
                <a:spcPts val="1800"/>
              </a:spcBef>
              <a:spcAft>
                <a:spcPts val="0"/>
              </a:spcAft>
              <a:buNone/>
            </a:pPr>
            <a:r>
              <a:t/>
            </a:r>
            <a:endParaRPr b="1" sz="1450">
              <a:solidFill>
                <a:srgbClr val="0D0D0D"/>
              </a:solidFill>
              <a:highlight>
                <a:srgbClr val="FFFFFF"/>
              </a:highlight>
            </a:endParaRPr>
          </a:p>
        </p:txBody>
      </p:sp>
      <p:sp>
        <p:nvSpPr>
          <p:cNvPr id="452" name="Google Shape;452;p5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3.3) Non Logicist AI (Moataz)</a:t>
            </a:r>
            <a:endParaRPr/>
          </a:p>
        </p:txBody>
      </p:sp>
      <p:sp>
        <p:nvSpPr>
          <p:cNvPr id="453" name="Google Shape;453;p5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54" name="Google Shape;454;p55"/>
          <p:cNvSpPr txBox="1"/>
          <p:nvPr/>
        </p:nvSpPr>
        <p:spPr>
          <a:xfrm>
            <a:off x="3297125" y="4857750"/>
            <a:ext cx="6330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600">
              <a:solidFill>
                <a:schemeClr val="dk1"/>
              </a:solidFill>
            </a:endParaRPr>
          </a:p>
        </p:txBody>
      </p:sp>
      <p:pic>
        <p:nvPicPr>
          <p:cNvPr id="455" name="Google Shape;455;p55"/>
          <p:cNvPicPr preferRelativeResize="0"/>
          <p:nvPr/>
        </p:nvPicPr>
        <p:blipFill>
          <a:blip r:embed="rId3">
            <a:alphaModFix/>
          </a:blip>
          <a:stretch>
            <a:fillRect/>
          </a:stretch>
        </p:blipFill>
        <p:spPr>
          <a:xfrm>
            <a:off x="6568275" y="4725900"/>
            <a:ext cx="4542650" cy="1713150"/>
          </a:xfrm>
          <a:prstGeom prst="rect">
            <a:avLst/>
          </a:prstGeom>
          <a:noFill/>
          <a:ln>
            <a:noFill/>
          </a:ln>
        </p:spPr>
      </p:pic>
      <p:sp>
        <p:nvSpPr>
          <p:cNvPr id="456" name="Google Shape;456;p55"/>
          <p:cNvSpPr txBox="1"/>
          <p:nvPr/>
        </p:nvSpPr>
        <p:spPr>
          <a:xfrm>
            <a:off x="694525" y="4648200"/>
            <a:ext cx="5401500" cy="160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500"/>
              </a:spcBef>
              <a:spcAft>
                <a:spcPts val="0"/>
              </a:spcAft>
              <a:buNone/>
            </a:pPr>
            <a:r>
              <a:rPr lang="de-CH" sz="1450">
                <a:solidFill>
                  <a:srgbClr val="0D0D0D"/>
                </a:solidFill>
                <a:highlight>
                  <a:schemeClr val="lt1"/>
                </a:highlight>
              </a:rPr>
              <a:t>4.   </a:t>
            </a:r>
            <a:r>
              <a:rPr lang="de-CH" sz="1450">
                <a:solidFill>
                  <a:srgbClr val="0D0D0D"/>
                </a:solidFill>
                <a:highlight>
                  <a:schemeClr val="lt1"/>
                </a:highlight>
              </a:rPr>
              <a:t>Early Challenges:</a:t>
            </a:r>
            <a:endParaRPr sz="1450">
              <a:solidFill>
                <a:srgbClr val="0D0D0D"/>
              </a:solidFill>
              <a:highlight>
                <a:schemeClr val="lt1"/>
              </a:highlight>
            </a:endParaRPr>
          </a:p>
          <a:p>
            <a:pPr indent="-320675" lvl="1" marL="914400" rtl="0" algn="l">
              <a:lnSpc>
                <a:spcPct val="115000"/>
              </a:lnSpc>
              <a:spcBef>
                <a:spcPts val="1300"/>
              </a:spcBef>
              <a:spcAft>
                <a:spcPts val="0"/>
              </a:spcAft>
              <a:buClr>
                <a:srgbClr val="0D0D0D"/>
              </a:buClr>
              <a:buSzPts val="1450"/>
              <a:buChar char="●"/>
            </a:pPr>
            <a:r>
              <a:rPr lang="de-CH" sz="1450">
                <a:solidFill>
                  <a:srgbClr val="0D0D0D"/>
                </a:solidFill>
                <a:highlight>
                  <a:schemeClr val="lt1"/>
                </a:highlight>
              </a:rPr>
              <a:t>Training deep, multi-layered networks was computationally expensive and inefficient.</a:t>
            </a:r>
            <a:endParaRPr sz="1450">
              <a:solidFill>
                <a:srgbClr val="0D0D0D"/>
              </a:solidFill>
              <a:highlight>
                <a:schemeClr val="lt1"/>
              </a:highlight>
            </a:endParaRPr>
          </a:p>
          <a:p>
            <a:pPr indent="-320675" lvl="1" marL="914400" rtl="0" algn="l">
              <a:lnSpc>
                <a:spcPct val="115000"/>
              </a:lnSpc>
              <a:spcBef>
                <a:spcPts val="0"/>
              </a:spcBef>
              <a:spcAft>
                <a:spcPts val="0"/>
              </a:spcAft>
              <a:buClr>
                <a:srgbClr val="0D0D0D"/>
              </a:buClr>
              <a:buSzPts val="1450"/>
              <a:buChar char="●"/>
            </a:pPr>
            <a:r>
              <a:rPr lang="de-CH" sz="1450">
                <a:solidFill>
                  <a:srgbClr val="0D0D0D"/>
                </a:solidFill>
                <a:highlight>
                  <a:schemeClr val="lt1"/>
                </a:highlight>
              </a:rPr>
              <a:t>Limited to small-scale problems due to hardware constraints.</a:t>
            </a:r>
            <a:endParaRPr sz="1450">
              <a:solidFill>
                <a:srgbClr val="0D0D0D"/>
              </a:solidFill>
              <a:highlight>
                <a:schemeClr val="lt1"/>
              </a:high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6"/>
          <p:cNvSpPr txBox="1"/>
          <p:nvPr>
            <p:ph idx="1" type="body"/>
          </p:nvPr>
        </p:nvSpPr>
        <p:spPr>
          <a:xfrm>
            <a:off x="511000" y="1066800"/>
            <a:ext cx="11076300" cy="5791200"/>
          </a:xfrm>
          <a:prstGeom prst="rect">
            <a:avLst/>
          </a:prstGeom>
        </p:spPr>
        <p:txBody>
          <a:bodyPr anchorCtr="0" anchor="t" bIns="45700" lIns="91425" spcFirstLastPara="1" rIns="91425" wrap="square" tIns="45700">
            <a:noAutofit/>
          </a:bodyPr>
          <a:lstStyle/>
          <a:p>
            <a:pPr indent="0" lvl="0" marL="0" rtl="0" algn="l">
              <a:lnSpc>
                <a:spcPct val="160000"/>
              </a:lnSpc>
              <a:spcBef>
                <a:spcPts val="0"/>
              </a:spcBef>
              <a:spcAft>
                <a:spcPts val="0"/>
              </a:spcAft>
              <a:buClr>
                <a:schemeClr val="dk1"/>
              </a:buClr>
              <a:buSzPts val="1100"/>
              <a:buFont typeface="Arial"/>
              <a:buNone/>
            </a:pPr>
            <a:r>
              <a:rPr b="1" lang="de-CH" sz="1850">
                <a:solidFill>
                  <a:srgbClr val="0D0D0D"/>
                </a:solidFill>
                <a:highlight>
                  <a:srgbClr val="FFFFFF"/>
                </a:highlight>
              </a:rPr>
              <a:t>Updated Summary: Non-Logicist AI </a:t>
            </a:r>
            <a:r>
              <a:rPr b="1" lang="de-CH" sz="1850">
                <a:solidFill>
                  <a:schemeClr val="accent6"/>
                </a:solidFill>
                <a:highlight>
                  <a:srgbClr val="FFFFFF"/>
                </a:highlight>
              </a:rPr>
              <a:t>with Today’s Technology</a:t>
            </a:r>
            <a:endParaRPr b="1" sz="1850">
              <a:solidFill>
                <a:schemeClr val="accent6"/>
              </a:solidFill>
              <a:highlight>
                <a:srgbClr val="FFFFFF"/>
              </a:highlight>
            </a:endParaRPr>
          </a:p>
          <a:p>
            <a:pPr indent="0" lvl="0" marL="0" rtl="0" algn="l">
              <a:lnSpc>
                <a:spcPct val="115000"/>
              </a:lnSpc>
              <a:spcBef>
                <a:spcPts val="600"/>
              </a:spcBef>
              <a:spcAft>
                <a:spcPts val="0"/>
              </a:spcAft>
              <a:buClr>
                <a:schemeClr val="dk1"/>
              </a:buClr>
              <a:buSzPts val="1100"/>
              <a:buFont typeface="Arial"/>
              <a:buNone/>
            </a:pPr>
            <a:r>
              <a:rPr lang="de-CH" sz="1650">
                <a:solidFill>
                  <a:srgbClr val="0D0D0D"/>
                </a:solidFill>
                <a:highlight>
                  <a:schemeClr val="lt1"/>
                </a:highlight>
              </a:rPr>
              <a:t>Non-logicist AI, propelled by deep learning and hybrid methods, now addresses challenges previously unattainable by early AI paradigms. It continues to redefine artificial intelligence, bridging the gap between data-driven adaptability and structured reasoning to solve real-world problems at scale.</a:t>
            </a:r>
            <a:endParaRPr sz="1850">
              <a:solidFill>
                <a:srgbClr val="0D0D0D"/>
              </a:solidFill>
              <a:highlight>
                <a:schemeClr val="lt1"/>
              </a:highlight>
            </a:endParaRPr>
          </a:p>
          <a:p>
            <a:pPr indent="0" lvl="0" marL="0" rtl="0" algn="l">
              <a:lnSpc>
                <a:spcPct val="115000"/>
              </a:lnSpc>
              <a:spcBef>
                <a:spcPts val="600"/>
              </a:spcBef>
              <a:spcAft>
                <a:spcPts val="0"/>
              </a:spcAft>
              <a:buNone/>
            </a:pPr>
            <a:r>
              <a:rPr b="1" lang="de-CH" sz="1700">
                <a:solidFill>
                  <a:srgbClr val="0D0D0D"/>
                </a:solidFill>
                <a:highlight>
                  <a:srgbClr val="FFFFFF"/>
                </a:highlight>
              </a:rPr>
              <a:t>Modern Innovations in Neural Networks:</a:t>
            </a:r>
            <a:endParaRPr b="1" sz="1700">
              <a:solidFill>
                <a:srgbClr val="0D0D0D"/>
              </a:solidFill>
              <a:highlight>
                <a:srgbClr val="FFFFFF"/>
              </a:highlight>
            </a:endParaRPr>
          </a:p>
          <a:p>
            <a:pPr indent="-336550" lvl="1" marL="914400" rtl="0" algn="l">
              <a:lnSpc>
                <a:spcPct val="115000"/>
              </a:lnSpc>
              <a:spcBef>
                <a:spcPts val="1300"/>
              </a:spcBef>
              <a:spcAft>
                <a:spcPts val="0"/>
              </a:spcAft>
              <a:buClr>
                <a:srgbClr val="0D0D0D"/>
              </a:buClr>
              <a:buSzPts val="1700"/>
              <a:buChar char="●"/>
            </a:pPr>
            <a:r>
              <a:rPr lang="de-CH" sz="1700">
                <a:solidFill>
                  <a:srgbClr val="0D0D0D"/>
                </a:solidFill>
                <a:highlight>
                  <a:schemeClr val="lt1"/>
                </a:highlight>
              </a:rPr>
              <a:t>Hardware Advances: GPUs and TPUs accelerated computations, enabling large-scale training.</a:t>
            </a:r>
            <a:endParaRPr sz="1700">
              <a:solidFill>
                <a:srgbClr val="0D0D0D"/>
              </a:solidFill>
              <a:highlight>
                <a:schemeClr val="lt1"/>
              </a:highlight>
            </a:endParaRPr>
          </a:p>
          <a:p>
            <a:pPr indent="-336550" lvl="1" marL="914400" rtl="0" algn="l">
              <a:lnSpc>
                <a:spcPct val="115000"/>
              </a:lnSpc>
              <a:spcBef>
                <a:spcPts val="0"/>
              </a:spcBef>
              <a:spcAft>
                <a:spcPts val="0"/>
              </a:spcAft>
              <a:buClr>
                <a:srgbClr val="0D0D0D"/>
              </a:buClr>
              <a:buSzPts val="1700"/>
              <a:buChar char="●"/>
            </a:pPr>
            <a:r>
              <a:rPr lang="de-CH" sz="1700">
                <a:solidFill>
                  <a:srgbClr val="0D0D0D"/>
                </a:solidFill>
                <a:highlight>
                  <a:srgbClr val="FFFFFF"/>
                </a:highlight>
              </a:rPr>
              <a:t>Deep Learning: Architectures like convolutional neural networks (CNNs) for vision and transformers (e.g., GPT models) for language tasks enable state-of-the-art performance.</a:t>
            </a:r>
            <a:endParaRPr sz="1700">
              <a:solidFill>
                <a:srgbClr val="0D0D0D"/>
              </a:solidFill>
              <a:highlight>
                <a:srgbClr val="FFFFFF"/>
              </a:highlight>
            </a:endParaRPr>
          </a:p>
          <a:p>
            <a:pPr indent="-336550" lvl="1" marL="914400" rtl="0" algn="l">
              <a:lnSpc>
                <a:spcPct val="115000"/>
              </a:lnSpc>
              <a:spcBef>
                <a:spcPts val="0"/>
              </a:spcBef>
              <a:spcAft>
                <a:spcPts val="0"/>
              </a:spcAft>
              <a:buClr>
                <a:srgbClr val="0D0D0D"/>
              </a:buClr>
              <a:buSzPts val="1700"/>
              <a:buChar char="●"/>
            </a:pPr>
            <a:r>
              <a:rPr lang="de-CH" sz="1700">
                <a:solidFill>
                  <a:srgbClr val="0D0D0D"/>
                </a:solidFill>
                <a:highlight>
                  <a:schemeClr val="lt1"/>
                </a:highlight>
              </a:rPr>
              <a:t>Pre-Training Techniques: Unsupervised pre-training allows layers to progressively learn from raw data (e.g., detecting edges, combining edges into features like eyes or faces).</a:t>
            </a:r>
            <a:endParaRPr sz="1700">
              <a:solidFill>
                <a:srgbClr val="0D0D0D"/>
              </a:solidFill>
              <a:highlight>
                <a:srgbClr val="FFFFFF"/>
              </a:highlight>
            </a:endParaRPr>
          </a:p>
          <a:p>
            <a:pPr indent="0" lvl="0" marL="0" rtl="0" algn="l">
              <a:lnSpc>
                <a:spcPct val="150000"/>
              </a:lnSpc>
              <a:spcBef>
                <a:spcPts val="1800"/>
              </a:spcBef>
              <a:spcAft>
                <a:spcPts val="0"/>
              </a:spcAft>
              <a:buNone/>
            </a:pPr>
            <a:r>
              <a:rPr b="1" lang="de-CH" sz="1700">
                <a:solidFill>
                  <a:srgbClr val="0D0D0D"/>
                </a:solidFill>
                <a:highlight>
                  <a:srgbClr val="FFFFFF"/>
                </a:highlight>
              </a:rPr>
              <a:t>Comparison with Early Non-Logicist AI</a:t>
            </a:r>
            <a:endParaRPr b="1" sz="1700">
              <a:solidFill>
                <a:srgbClr val="0D0D0D"/>
              </a:solidFill>
              <a:highlight>
                <a:srgbClr val="FFFFFF"/>
              </a:highlight>
            </a:endParaRPr>
          </a:p>
          <a:p>
            <a:pPr indent="-336550" lvl="1" marL="914400" rtl="0" algn="l">
              <a:lnSpc>
                <a:spcPct val="115000"/>
              </a:lnSpc>
              <a:spcBef>
                <a:spcPts val="1000"/>
              </a:spcBef>
              <a:spcAft>
                <a:spcPts val="0"/>
              </a:spcAft>
              <a:buClr>
                <a:srgbClr val="0D0D0D"/>
              </a:buClr>
              <a:buSzPts val="1700"/>
              <a:buChar char="●"/>
            </a:pPr>
            <a:r>
              <a:rPr lang="de-CH" sz="1700">
                <a:solidFill>
                  <a:srgbClr val="0D0D0D"/>
                </a:solidFill>
                <a:highlight>
                  <a:srgbClr val="FFFFFF"/>
                </a:highlight>
              </a:rPr>
              <a:t>Early systems struggled with training inefficiencies and lacked scalability.</a:t>
            </a:r>
            <a:endParaRPr sz="1700">
              <a:solidFill>
                <a:srgbClr val="0D0D0D"/>
              </a:solidFill>
              <a:highlight>
                <a:srgbClr val="FFFFFF"/>
              </a:highlight>
            </a:endParaRPr>
          </a:p>
          <a:p>
            <a:pPr indent="-336550" lvl="1" marL="914400" rtl="0" algn="l">
              <a:lnSpc>
                <a:spcPct val="115000"/>
              </a:lnSpc>
              <a:spcBef>
                <a:spcPts val="0"/>
              </a:spcBef>
              <a:spcAft>
                <a:spcPts val="0"/>
              </a:spcAft>
              <a:buClr>
                <a:srgbClr val="0D0D0D"/>
              </a:buClr>
              <a:buSzPts val="1700"/>
              <a:buChar char="●"/>
            </a:pPr>
            <a:r>
              <a:rPr lang="de-CH" sz="1700">
                <a:solidFill>
                  <a:srgbClr val="0D0D0D"/>
                </a:solidFill>
                <a:highlight>
                  <a:srgbClr val="FFFFFF"/>
                </a:highlight>
              </a:rPr>
              <a:t>Today’s systems leverage distributed computing and optimized algorithms to handle massive datasets and complex tasks.</a:t>
            </a:r>
            <a:endParaRPr sz="1700">
              <a:solidFill>
                <a:srgbClr val="0D0D0D"/>
              </a:solidFill>
              <a:highlight>
                <a:srgbClr val="FFFFFF"/>
              </a:highlight>
            </a:endParaRPr>
          </a:p>
          <a:p>
            <a:pPr indent="-336550" lvl="1" marL="914400" rtl="0" algn="l">
              <a:lnSpc>
                <a:spcPct val="115000"/>
              </a:lnSpc>
              <a:spcBef>
                <a:spcPts val="0"/>
              </a:spcBef>
              <a:spcAft>
                <a:spcPts val="0"/>
              </a:spcAft>
              <a:buClr>
                <a:srgbClr val="0D0D0D"/>
              </a:buClr>
              <a:buSzPts val="1700"/>
              <a:buChar char="●"/>
            </a:pPr>
            <a:r>
              <a:rPr lang="de-CH" sz="1700">
                <a:solidFill>
                  <a:srgbClr val="0D0D0D"/>
                </a:solidFill>
                <a:highlight>
                  <a:srgbClr val="FFFFFF"/>
                </a:highlight>
              </a:rPr>
              <a:t>Neural networks now adapt dynamically, across tasks and domains, enabled by advances in transfer learning and multi-modal architectures.</a:t>
            </a:r>
            <a:endParaRPr sz="1700">
              <a:solidFill>
                <a:srgbClr val="0D0D0D"/>
              </a:solidFill>
              <a:highlight>
                <a:srgbClr val="FFFFFF"/>
              </a:highlight>
            </a:endParaRPr>
          </a:p>
          <a:p>
            <a:pPr indent="0" lvl="0" marL="0" rtl="0" algn="l">
              <a:lnSpc>
                <a:spcPct val="115000"/>
              </a:lnSpc>
              <a:spcBef>
                <a:spcPts val="1800"/>
              </a:spcBef>
              <a:spcAft>
                <a:spcPts val="0"/>
              </a:spcAft>
              <a:buNone/>
            </a:pPr>
            <a:r>
              <a:t/>
            </a:r>
            <a:endParaRPr b="1" sz="1350">
              <a:solidFill>
                <a:srgbClr val="0D0D0D"/>
              </a:solidFill>
              <a:highlight>
                <a:srgbClr val="FFFFFF"/>
              </a:highlight>
            </a:endParaRPr>
          </a:p>
          <a:p>
            <a:pPr indent="0" lvl="0" marL="0" rtl="0" algn="l">
              <a:lnSpc>
                <a:spcPct val="115000"/>
              </a:lnSpc>
              <a:spcBef>
                <a:spcPts val="1800"/>
              </a:spcBef>
              <a:spcAft>
                <a:spcPts val="0"/>
              </a:spcAft>
              <a:buNone/>
            </a:pPr>
            <a:r>
              <a:t/>
            </a:r>
            <a:endParaRPr sz="1050">
              <a:solidFill>
                <a:srgbClr val="0D0D0D"/>
              </a:solidFill>
              <a:highlight>
                <a:srgbClr val="FFFFFF"/>
              </a:highlight>
            </a:endParaRPr>
          </a:p>
          <a:p>
            <a:pPr indent="0" lvl="0" marL="0" rtl="0" algn="l">
              <a:spcBef>
                <a:spcPts val="1300"/>
              </a:spcBef>
              <a:spcAft>
                <a:spcPts val="0"/>
              </a:spcAft>
              <a:buNone/>
            </a:pPr>
            <a:r>
              <a:t/>
            </a:r>
            <a:endParaRPr sz="1550">
              <a:solidFill>
                <a:srgbClr val="0D0D0D"/>
              </a:solidFill>
              <a:highlight>
                <a:srgbClr val="FFFFFF"/>
              </a:highlight>
            </a:endParaRPr>
          </a:p>
        </p:txBody>
      </p:sp>
      <p:sp>
        <p:nvSpPr>
          <p:cNvPr id="463" name="Google Shape;463;p5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3.3) Non Logicist AI (Moataz)</a:t>
            </a:r>
            <a:endParaRPr/>
          </a:p>
        </p:txBody>
      </p:sp>
      <p:sp>
        <p:nvSpPr>
          <p:cNvPr id="464" name="Google Shape;464;p5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65" name="Google Shape;465;p56"/>
          <p:cNvSpPr txBox="1"/>
          <p:nvPr/>
        </p:nvSpPr>
        <p:spPr>
          <a:xfrm>
            <a:off x="3297125" y="4857750"/>
            <a:ext cx="6330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6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7"/>
          <p:cNvSpPr txBox="1"/>
          <p:nvPr>
            <p:ph idx="1" type="body"/>
          </p:nvPr>
        </p:nvSpPr>
        <p:spPr>
          <a:xfrm>
            <a:off x="511000" y="1066800"/>
            <a:ext cx="11076300" cy="6120900"/>
          </a:xfrm>
          <a:prstGeom prst="rect">
            <a:avLst/>
          </a:prstGeom>
        </p:spPr>
        <p:txBody>
          <a:bodyPr anchorCtr="0" anchor="t" bIns="45700" lIns="91425" spcFirstLastPara="1" rIns="91425" wrap="square" tIns="45700">
            <a:noAutofit/>
          </a:bodyPr>
          <a:lstStyle/>
          <a:p>
            <a:pPr indent="0" lvl="0" marL="0" rtl="0" algn="l">
              <a:lnSpc>
                <a:spcPct val="160000"/>
              </a:lnSpc>
              <a:spcBef>
                <a:spcPts val="0"/>
              </a:spcBef>
              <a:spcAft>
                <a:spcPts val="0"/>
              </a:spcAft>
              <a:buNone/>
            </a:pPr>
            <a:r>
              <a:rPr b="1" lang="de-CH" sz="2250">
                <a:solidFill>
                  <a:srgbClr val="0D0D0D"/>
                </a:solidFill>
                <a:highlight>
                  <a:srgbClr val="FFFFFF"/>
                </a:highlight>
              </a:rPr>
              <a:t>Updated Summary: Non-Logicist AI </a:t>
            </a:r>
            <a:r>
              <a:rPr b="1" lang="de-CH" sz="2250">
                <a:solidFill>
                  <a:schemeClr val="accent6"/>
                </a:solidFill>
                <a:highlight>
                  <a:srgbClr val="FFFFFF"/>
                </a:highlight>
              </a:rPr>
              <a:t>with Today’s Technology</a:t>
            </a:r>
            <a:endParaRPr b="1" sz="2250">
              <a:solidFill>
                <a:schemeClr val="accent6"/>
              </a:solidFill>
              <a:highlight>
                <a:srgbClr val="FFFFFF"/>
              </a:highlight>
            </a:endParaRPr>
          </a:p>
          <a:p>
            <a:pPr indent="0" lvl="0" marL="0" rtl="0" algn="l">
              <a:lnSpc>
                <a:spcPct val="150000"/>
              </a:lnSpc>
              <a:spcBef>
                <a:spcPts val="1200"/>
              </a:spcBef>
              <a:spcAft>
                <a:spcPts val="0"/>
              </a:spcAft>
              <a:buNone/>
            </a:pPr>
            <a:r>
              <a:rPr b="1" lang="de-CH" sz="1650">
                <a:solidFill>
                  <a:srgbClr val="0D0D0D"/>
                </a:solidFill>
                <a:highlight>
                  <a:srgbClr val="FFFFFF"/>
                </a:highlight>
              </a:rPr>
              <a:t>Applications of Today’s Non-Logicist AI</a:t>
            </a:r>
            <a:endParaRPr b="1" sz="1650">
              <a:solidFill>
                <a:srgbClr val="0D0D0D"/>
              </a:solidFill>
              <a:highlight>
                <a:srgbClr val="FFFFFF"/>
              </a:highlight>
            </a:endParaRPr>
          </a:p>
          <a:p>
            <a:pPr indent="-320675" lvl="0" marL="457200" rtl="0" algn="l">
              <a:lnSpc>
                <a:spcPct val="115000"/>
              </a:lnSpc>
              <a:spcBef>
                <a:spcPts val="500"/>
              </a:spcBef>
              <a:spcAft>
                <a:spcPts val="0"/>
              </a:spcAft>
              <a:buClr>
                <a:srgbClr val="0D0D0D"/>
              </a:buClr>
              <a:buSzPts val="1450"/>
              <a:buAutoNum type="arabicPeriod"/>
            </a:pPr>
            <a:r>
              <a:rPr lang="de-CH" sz="1450">
                <a:solidFill>
                  <a:srgbClr val="0D0D0D"/>
                </a:solidFill>
                <a:highlight>
                  <a:schemeClr val="lt1"/>
                </a:highlight>
              </a:rPr>
              <a:t>Handwriting Recognition:</a:t>
            </a:r>
            <a:endParaRPr sz="1450">
              <a:solidFill>
                <a:srgbClr val="0D0D0D"/>
              </a:solidFill>
              <a:highlight>
                <a:schemeClr val="lt1"/>
              </a:highlight>
            </a:endParaRPr>
          </a:p>
          <a:p>
            <a:pPr indent="-320675" lvl="1" marL="914400" rtl="0" algn="l">
              <a:lnSpc>
                <a:spcPct val="115000"/>
              </a:lnSpc>
              <a:spcBef>
                <a:spcPts val="0"/>
              </a:spcBef>
              <a:spcAft>
                <a:spcPts val="0"/>
              </a:spcAft>
              <a:buClr>
                <a:srgbClr val="0D0D0D"/>
              </a:buClr>
              <a:buSzPts val="1450"/>
              <a:buChar char="‒"/>
            </a:pPr>
            <a:r>
              <a:rPr lang="de-CH" sz="1450">
                <a:solidFill>
                  <a:srgbClr val="0D0D0D"/>
                </a:solidFill>
                <a:highlight>
                  <a:schemeClr val="lt1"/>
                </a:highlight>
              </a:rPr>
              <a:t>Benchmark problem solved effectively by neural networks trained on labeled datasets (e.g., MNIST database).</a:t>
            </a:r>
            <a:endParaRPr sz="1450">
              <a:solidFill>
                <a:srgbClr val="0D0D0D"/>
              </a:solidFill>
              <a:highlight>
                <a:schemeClr val="lt1"/>
              </a:highlight>
            </a:endParaRPr>
          </a:p>
          <a:p>
            <a:pPr indent="-320675" lvl="0" marL="457200" rtl="0" algn="l">
              <a:lnSpc>
                <a:spcPct val="115000"/>
              </a:lnSpc>
              <a:spcBef>
                <a:spcPts val="0"/>
              </a:spcBef>
              <a:spcAft>
                <a:spcPts val="0"/>
              </a:spcAft>
              <a:buClr>
                <a:srgbClr val="0D0D0D"/>
              </a:buClr>
              <a:buSzPts val="1450"/>
              <a:buAutoNum type="arabicPeriod"/>
            </a:pPr>
            <a:r>
              <a:rPr lang="de-CH" sz="1450">
                <a:solidFill>
                  <a:srgbClr val="0D0D0D"/>
                </a:solidFill>
                <a:highlight>
                  <a:schemeClr val="lt1"/>
                </a:highlight>
              </a:rPr>
              <a:t>Image Recognition:</a:t>
            </a:r>
            <a:endParaRPr sz="1450">
              <a:solidFill>
                <a:srgbClr val="0D0D0D"/>
              </a:solidFill>
              <a:highlight>
                <a:schemeClr val="lt1"/>
              </a:highlight>
            </a:endParaRPr>
          </a:p>
          <a:p>
            <a:pPr indent="-320675" lvl="1" marL="914400" rtl="0" algn="l">
              <a:lnSpc>
                <a:spcPct val="115000"/>
              </a:lnSpc>
              <a:spcBef>
                <a:spcPts val="0"/>
              </a:spcBef>
              <a:spcAft>
                <a:spcPts val="0"/>
              </a:spcAft>
              <a:buClr>
                <a:srgbClr val="0D0D0D"/>
              </a:buClr>
              <a:buSzPts val="1450"/>
              <a:buChar char="‒"/>
            </a:pPr>
            <a:r>
              <a:rPr lang="de-CH" sz="1450">
                <a:solidFill>
                  <a:srgbClr val="0D0D0D"/>
                </a:solidFill>
                <a:highlight>
                  <a:schemeClr val="lt1"/>
                </a:highlight>
              </a:rPr>
              <a:t>Layers process data hierarchically, enabling feature detection and object classification.</a:t>
            </a:r>
            <a:endParaRPr sz="1450">
              <a:solidFill>
                <a:srgbClr val="0D0D0D"/>
              </a:solidFill>
              <a:highlight>
                <a:schemeClr val="lt1"/>
              </a:highlight>
            </a:endParaRPr>
          </a:p>
          <a:p>
            <a:pPr indent="-320675" lvl="0" marL="457200" rtl="0" algn="l">
              <a:lnSpc>
                <a:spcPct val="115000"/>
              </a:lnSpc>
              <a:spcBef>
                <a:spcPts val="0"/>
              </a:spcBef>
              <a:spcAft>
                <a:spcPts val="0"/>
              </a:spcAft>
              <a:buClr>
                <a:srgbClr val="0D0D0D"/>
              </a:buClr>
              <a:buSzPts val="1450"/>
              <a:buAutoNum type="arabicPeriod"/>
            </a:pPr>
            <a:r>
              <a:rPr lang="de-CH" sz="1450">
                <a:solidFill>
                  <a:srgbClr val="0D0D0D"/>
                </a:solidFill>
                <a:highlight>
                  <a:schemeClr val="lt1"/>
                </a:highlight>
              </a:rPr>
              <a:t>Natural Language Processing:</a:t>
            </a:r>
            <a:endParaRPr sz="1450">
              <a:solidFill>
                <a:srgbClr val="0D0D0D"/>
              </a:solidFill>
              <a:highlight>
                <a:schemeClr val="lt1"/>
              </a:highlight>
            </a:endParaRPr>
          </a:p>
          <a:p>
            <a:pPr indent="-320675" lvl="1" marL="914400" rtl="0" algn="l">
              <a:lnSpc>
                <a:spcPct val="115000"/>
              </a:lnSpc>
              <a:spcBef>
                <a:spcPts val="0"/>
              </a:spcBef>
              <a:spcAft>
                <a:spcPts val="0"/>
              </a:spcAft>
              <a:buClr>
                <a:srgbClr val="0D0D0D"/>
              </a:buClr>
              <a:buSzPts val="1450"/>
              <a:buChar char="‒"/>
            </a:pPr>
            <a:r>
              <a:rPr lang="de-CH" sz="1450">
                <a:solidFill>
                  <a:srgbClr val="0D0D0D"/>
                </a:solidFill>
                <a:highlight>
                  <a:schemeClr val="lt1"/>
                </a:highlight>
              </a:rPr>
              <a:t>Neural networks underpin systems like translation tools and conversational AI. </a:t>
            </a:r>
            <a:r>
              <a:rPr lang="de-CH" sz="1650">
                <a:solidFill>
                  <a:srgbClr val="0D0D0D"/>
                </a:solidFill>
                <a:highlight>
                  <a:schemeClr val="lt1"/>
                </a:highlight>
              </a:rPr>
              <a:t>systems like ChatGPT handle tasks from summarization to creative writing.</a:t>
            </a:r>
            <a:endParaRPr sz="1450">
              <a:solidFill>
                <a:srgbClr val="0D0D0D"/>
              </a:solidFill>
              <a:highlight>
                <a:schemeClr val="lt1"/>
              </a:highlight>
            </a:endParaRPr>
          </a:p>
          <a:p>
            <a:pPr indent="-333375" lvl="0" marL="457200" rtl="0" algn="l">
              <a:lnSpc>
                <a:spcPct val="115000"/>
              </a:lnSpc>
              <a:spcBef>
                <a:spcPts val="0"/>
              </a:spcBef>
              <a:spcAft>
                <a:spcPts val="0"/>
              </a:spcAft>
              <a:buClr>
                <a:srgbClr val="0D0D0D"/>
              </a:buClr>
              <a:buSzPts val="1650"/>
              <a:buAutoNum type="arabicPeriod"/>
            </a:pPr>
            <a:r>
              <a:rPr lang="de-CH" sz="1650">
                <a:solidFill>
                  <a:srgbClr val="0D0D0D"/>
                </a:solidFill>
                <a:highlight>
                  <a:srgbClr val="FFFFFF"/>
                </a:highlight>
              </a:rPr>
              <a:t>Real-World Tasks:</a:t>
            </a:r>
            <a:endParaRPr sz="1650">
              <a:solidFill>
                <a:srgbClr val="0D0D0D"/>
              </a:solidFill>
              <a:highlight>
                <a:srgbClr val="FFFFFF"/>
              </a:highlight>
            </a:endParaRPr>
          </a:p>
          <a:p>
            <a:pPr indent="-333375" lvl="1" marL="914400" rtl="0" algn="l">
              <a:lnSpc>
                <a:spcPct val="115000"/>
              </a:lnSpc>
              <a:spcBef>
                <a:spcPts val="0"/>
              </a:spcBef>
              <a:spcAft>
                <a:spcPts val="0"/>
              </a:spcAft>
              <a:buClr>
                <a:srgbClr val="0D0D0D"/>
              </a:buClr>
              <a:buSzPts val="1650"/>
              <a:buChar char="‒"/>
            </a:pPr>
            <a:r>
              <a:rPr lang="de-CH" sz="1650">
                <a:solidFill>
                  <a:srgbClr val="0D0D0D"/>
                </a:solidFill>
                <a:highlight>
                  <a:srgbClr val="FFFFFF"/>
                </a:highlight>
              </a:rPr>
              <a:t>Autonomous driving uses neural networks for vision, prediction, and decision-making.</a:t>
            </a:r>
            <a:endParaRPr sz="1650">
              <a:solidFill>
                <a:srgbClr val="0D0D0D"/>
              </a:solidFill>
              <a:highlight>
                <a:srgbClr val="FFFFFF"/>
              </a:highlight>
            </a:endParaRPr>
          </a:p>
          <a:p>
            <a:pPr indent="-333375" lvl="0" marL="457200" rtl="0" algn="l">
              <a:lnSpc>
                <a:spcPct val="115000"/>
              </a:lnSpc>
              <a:spcBef>
                <a:spcPts val="0"/>
              </a:spcBef>
              <a:spcAft>
                <a:spcPts val="0"/>
              </a:spcAft>
              <a:buClr>
                <a:srgbClr val="0D0D0D"/>
              </a:buClr>
              <a:buSzPts val="1650"/>
              <a:buAutoNum type="arabicPeriod"/>
            </a:pPr>
            <a:r>
              <a:rPr lang="de-CH" sz="1650">
                <a:solidFill>
                  <a:srgbClr val="0D0D0D"/>
                </a:solidFill>
                <a:highlight>
                  <a:srgbClr val="FFFFFF"/>
                </a:highlight>
              </a:rPr>
              <a:t>Generative AI: </a:t>
            </a:r>
            <a:endParaRPr sz="1650">
              <a:solidFill>
                <a:srgbClr val="0D0D0D"/>
              </a:solidFill>
              <a:highlight>
                <a:srgbClr val="FFFFFF"/>
              </a:highlight>
            </a:endParaRPr>
          </a:p>
          <a:p>
            <a:pPr indent="0" lvl="0" marL="457200" rtl="0" algn="l">
              <a:lnSpc>
                <a:spcPct val="115000"/>
              </a:lnSpc>
              <a:spcBef>
                <a:spcPts val="1300"/>
              </a:spcBef>
              <a:spcAft>
                <a:spcPts val="0"/>
              </a:spcAft>
              <a:buNone/>
            </a:pPr>
            <a:r>
              <a:rPr lang="de-CH" sz="1650">
                <a:solidFill>
                  <a:srgbClr val="0D0D0D"/>
                </a:solidFill>
                <a:highlight>
                  <a:srgbClr val="FFFFFF"/>
                </a:highlight>
              </a:rPr>
              <a:t>-	Models generate new data—images, text, or music , </a:t>
            </a:r>
            <a:r>
              <a:rPr lang="de-CH" sz="1700">
                <a:solidFill>
                  <a:srgbClr val="0D0D0D"/>
                </a:solidFill>
                <a:highlight>
                  <a:schemeClr val="lt1"/>
                </a:highlight>
              </a:rPr>
              <a:t>Systems like DALL-E and ChatGPT exemplify the ability of neural networks to create realistic images and coherent text.</a:t>
            </a:r>
            <a:endParaRPr sz="1700">
              <a:solidFill>
                <a:srgbClr val="0D0D0D"/>
              </a:solidFill>
              <a:highlight>
                <a:schemeClr val="lt1"/>
              </a:highlight>
            </a:endParaRPr>
          </a:p>
          <a:p>
            <a:pPr indent="-333375" lvl="0" marL="457200" rtl="0" algn="l">
              <a:lnSpc>
                <a:spcPct val="115000"/>
              </a:lnSpc>
              <a:spcBef>
                <a:spcPts val="1300"/>
              </a:spcBef>
              <a:spcAft>
                <a:spcPts val="0"/>
              </a:spcAft>
              <a:buClr>
                <a:srgbClr val="0D0D0D"/>
              </a:buClr>
              <a:buSzPts val="1650"/>
              <a:buAutoNum type="arabicPeriod"/>
            </a:pPr>
            <a:r>
              <a:rPr lang="de-CH" sz="1650">
                <a:solidFill>
                  <a:srgbClr val="0D0D0D"/>
                </a:solidFill>
                <a:highlight>
                  <a:schemeClr val="lt1"/>
                </a:highlight>
              </a:rPr>
              <a:t>Hybrid Problem-Solving:</a:t>
            </a:r>
            <a:endParaRPr sz="1650">
              <a:solidFill>
                <a:srgbClr val="0D0D0D"/>
              </a:solidFill>
              <a:highlight>
                <a:schemeClr val="lt1"/>
              </a:highlight>
            </a:endParaRPr>
          </a:p>
          <a:p>
            <a:pPr indent="0" lvl="0" marL="457200" rtl="0" algn="l">
              <a:lnSpc>
                <a:spcPct val="115000"/>
              </a:lnSpc>
              <a:spcBef>
                <a:spcPts val="1300"/>
              </a:spcBef>
              <a:spcAft>
                <a:spcPts val="0"/>
              </a:spcAft>
              <a:buNone/>
            </a:pPr>
            <a:r>
              <a:rPr lang="de-CH" sz="1650">
                <a:solidFill>
                  <a:srgbClr val="0D0D0D"/>
                </a:solidFill>
                <a:highlight>
                  <a:schemeClr val="lt1"/>
                </a:highlight>
              </a:rPr>
              <a:t>-	Neurosymbolic systems integrate structured knowledge with adaptive learning for fraud detection and scientific discovery., </a:t>
            </a:r>
            <a:r>
              <a:rPr lang="de-CH" sz="1700">
                <a:solidFill>
                  <a:srgbClr val="0D0D0D"/>
                </a:solidFill>
                <a:highlight>
                  <a:schemeClr val="lt1"/>
                </a:highlight>
              </a:rPr>
              <a:t>Used in medical diagnosis, autonomous systems, and knowledge graph reasoning.</a:t>
            </a:r>
            <a:endParaRPr sz="1650">
              <a:solidFill>
                <a:srgbClr val="0D0D0D"/>
              </a:solidFill>
              <a:highlight>
                <a:schemeClr val="lt1"/>
              </a:highlight>
            </a:endParaRPr>
          </a:p>
          <a:p>
            <a:pPr indent="0" lvl="0" marL="0" rtl="0" algn="l">
              <a:lnSpc>
                <a:spcPct val="115000"/>
              </a:lnSpc>
              <a:spcBef>
                <a:spcPts val="1300"/>
              </a:spcBef>
              <a:spcAft>
                <a:spcPts val="0"/>
              </a:spcAft>
              <a:buNone/>
            </a:pPr>
            <a:r>
              <a:t/>
            </a:r>
            <a:endParaRPr sz="1700">
              <a:solidFill>
                <a:srgbClr val="0D0D0D"/>
              </a:solidFill>
              <a:highlight>
                <a:schemeClr val="lt1"/>
              </a:highlight>
            </a:endParaRPr>
          </a:p>
          <a:p>
            <a:pPr indent="0" lvl="0" marL="0" rtl="0" algn="l">
              <a:lnSpc>
                <a:spcPct val="115000"/>
              </a:lnSpc>
              <a:spcBef>
                <a:spcPts val="1300"/>
              </a:spcBef>
              <a:spcAft>
                <a:spcPts val="0"/>
              </a:spcAft>
              <a:buNone/>
            </a:pPr>
            <a:r>
              <a:t/>
            </a:r>
            <a:endParaRPr sz="1050">
              <a:solidFill>
                <a:srgbClr val="0D0D0D"/>
              </a:solidFill>
              <a:highlight>
                <a:srgbClr val="FFFFFF"/>
              </a:highlight>
            </a:endParaRPr>
          </a:p>
          <a:p>
            <a:pPr indent="0" lvl="0" marL="0" rtl="0" algn="l">
              <a:spcBef>
                <a:spcPts val="1300"/>
              </a:spcBef>
              <a:spcAft>
                <a:spcPts val="0"/>
              </a:spcAft>
              <a:buNone/>
            </a:pPr>
            <a:r>
              <a:t/>
            </a:r>
            <a:endParaRPr sz="1550">
              <a:solidFill>
                <a:srgbClr val="0D0D0D"/>
              </a:solidFill>
              <a:highlight>
                <a:srgbClr val="FFFFFF"/>
              </a:highlight>
            </a:endParaRPr>
          </a:p>
        </p:txBody>
      </p:sp>
      <p:sp>
        <p:nvSpPr>
          <p:cNvPr id="472" name="Google Shape;472;p5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3.3) Non Logicist AI (Moataz)</a:t>
            </a:r>
            <a:endParaRPr/>
          </a:p>
        </p:txBody>
      </p:sp>
      <p:sp>
        <p:nvSpPr>
          <p:cNvPr id="473" name="Google Shape;473;p5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474" name="Google Shape;474;p57"/>
          <p:cNvSpPr txBox="1"/>
          <p:nvPr/>
        </p:nvSpPr>
        <p:spPr>
          <a:xfrm>
            <a:off x="3297125" y="4857750"/>
            <a:ext cx="6330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6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58"/>
          <p:cNvSpPr txBox="1"/>
          <p:nvPr>
            <p:ph idx="1" type="body"/>
          </p:nvPr>
        </p:nvSpPr>
        <p:spPr>
          <a:xfrm>
            <a:off x="511000" y="1040575"/>
            <a:ext cx="11076300" cy="5498700"/>
          </a:xfrm>
          <a:prstGeom prst="rect">
            <a:avLst/>
          </a:prstGeom>
        </p:spPr>
        <p:txBody>
          <a:bodyPr anchorCtr="0" anchor="t" bIns="45700" lIns="91425" spcFirstLastPara="1" rIns="91425" wrap="square" tIns="45700">
            <a:noAutofit/>
          </a:bodyPr>
          <a:lstStyle/>
          <a:p>
            <a:pPr indent="0" lvl="0" marL="0" rtl="0" algn="l">
              <a:lnSpc>
                <a:spcPct val="160000"/>
              </a:lnSpc>
              <a:spcBef>
                <a:spcPts val="0"/>
              </a:spcBef>
              <a:spcAft>
                <a:spcPts val="0"/>
              </a:spcAft>
              <a:buClr>
                <a:schemeClr val="dk1"/>
              </a:buClr>
              <a:buSzPts val="1100"/>
              <a:buFont typeface="Arial"/>
              <a:buNone/>
            </a:pPr>
            <a:r>
              <a:rPr b="1" lang="de-CH" sz="1950">
                <a:solidFill>
                  <a:srgbClr val="0D0D0D"/>
                </a:solidFill>
                <a:highlight>
                  <a:srgbClr val="FFFFFF"/>
                </a:highlight>
              </a:rPr>
              <a:t>Updated Summary: AI Beyond the Clash of Paradigms </a:t>
            </a:r>
            <a:r>
              <a:rPr b="1" lang="de-CH" sz="1950">
                <a:solidFill>
                  <a:schemeClr val="accent6"/>
                </a:solidFill>
                <a:highlight>
                  <a:srgbClr val="FFFFFF"/>
                </a:highlight>
              </a:rPr>
              <a:t>with Today’s Technology</a:t>
            </a:r>
            <a:endParaRPr b="1" sz="1950">
              <a:solidFill>
                <a:schemeClr val="accent6"/>
              </a:solidFill>
              <a:highlight>
                <a:srgbClr val="FFFFFF"/>
              </a:highlight>
            </a:endParaRPr>
          </a:p>
          <a:p>
            <a:pPr indent="0" lvl="0" marL="0" rtl="0" algn="l">
              <a:lnSpc>
                <a:spcPct val="115000"/>
              </a:lnSpc>
              <a:spcBef>
                <a:spcPts val="600"/>
              </a:spcBef>
              <a:spcAft>
                <a:spcPts val="0"/>
              </a:spcAft>
              <a:buClr>
                <a:schemeClr val="dk1"/>
              </a:buClr>
              <a:buSzPts val="1100"/>
              <a:buFont typeface="Arial"/>
              <a:buNone/>
            </a:pPr>
            <a:r>
              <a:rPr lang="de-CH" sz="1550">
                <a:solidFill>
                  <a:srgbClr val="0D0D0D"/>
                </a:solidFill>
                <a:highlight>
                  <a:srgbClr val="FFFFFF"/>
                </a:highlight>
              </a:rPr>
              <a:t>Modern AI increasingly relies on hybrid systems that integrate logicist, probabilistic, and neurocomputational paradigms to address complex, real-world challenges. Today’s technology enhances these systems with unprecedented scale, speed, and adaptability.</a:t>
            </a:r>
            <a:endParaRPr sz="1550">
              <a:solidFill>
                <a:srgbClr val="0D0D0D"/>
              </a:solidFill>
              <a:highlight>
                <a:srgbClr val="FFFFFF"/>
              </a:highlight>
            </a:endParaRPr>
          </a:p>
          <a:p>
            <a:pPr indent="0" lvl="0" marL="0" rtl="0" algn="l">
              <a:lnSpc>
                <a:spcPct val="150000"/>
              </a:lnSpc>
              <a:spcBef>
                <a:spcPts val="1200"/>
              </a:spcBef>
              <a:spcAft>
                <a:spcPts val="0"/>
              </a:spcAft>
              <a:buClr>
                <a:schemeClr val="dk1"/>
              </a:buClr>
              <a:buSzPts val="1100"/>
              <a:buFont typeface="Arial"/>
              <a:buNone/>
            </a:pPr>
            <a:r>
              <a:rPr b="1" lang="de-CH" sz="1550">
                <a:solidFill>
                  <a:srgbClr val="0D0D0D"/>
                </a:solidFill>
                <a:highlight>
                  <a:srgbClr val="FFFFFF"/>
                </a:highlight>
              </a:rPr>
              <a:t>Key Examples of Modern Hybrid Systems</a:t>
            </a:r>
            <a:endParaRPr b="1" sz="1550">
              <a:solidFill>
                <a:srgbClr val="0D0D0D"/>
              </a:solidFill>
              <a:highlight>
                <a:srgbClr val="FFFFFF"/>
              </a:highlight>
            </a:endParaRPr>
          </a:p>
          <a:p>
            <a:pPr indent="-327025" lvl="0" marL="457200" rtl="0" algn="l">
              <a:lnSpc>
                <a:spcPct val="115000"/>
              </a:lnSpc>
              <a:spcBef>
                <a:spcPts val="500"/>
              </a:spcBef>
              <a:spcAft>
                <a:spcPts val="0"/>
              </a:spcAft>
              <a:buClr>
                <a:srgbClr val="0D0D0D"/>
              </a:buClr>
              <a:buSzPts val="1550"/>
              <a:buFont typeface="Arial"/>
              <a:buAutoNum type="arabicPeriod"/>
            </a:pPr>
            <a:r>
              <a:rPr lang="de-CH" sz="1550">
                <a:solidFill>
                  <a:srgbClr val="0D0D0D"/>
                </a:solidFill>
                <a:highlight>
                  <a:srgbClr val="FFFFFF"/>
                </a:highlight>
              </a:rPr>
              <a:t>IBM Watson and Advanced Q&amp;A Systems:</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Evolved versions integrate large language models (LLMs) like GPT-4 for deeper natural language understanding.</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Combine symbolic reasoning with machine learning for applications in legal analysis, healthcare, and enterprise knowledge systems.</a:t>
            </a:r>
            <a:endParaRPr sz="1550">
              <a:solidFill>
                <a:srgbClr val="0D0D0D"/>
              </a:solidFill>
              <a:highlight>
                <a:srgbClr val="FFFFFF"/>
              </a:highlight>
            </a:endParaRPr>
          </a:p>
          <a:p>
            <a:pPr indent="-327025" lvl="0" marL="457200" rtl="0" algn="l">
              <a:lnSpc>
                <a:spcPct val="115000"/>
              </a:lnSpc>
              <a:spcBef>
                <a:spcPts val="0"/>
              </a:spcBef>
              <a:spcAft>
                <a:spcPts val="0"/>
              </a:spcAft>
              <a:buClr>
                <a:srgbClr val="0D0D0D"/>
              </a:buClr>
              <a:buSzPts val="1550"/>
              <a:buFont typeface="Arial"/>
              <a:buAutoNum type="arabicPeriod"/>
            </a:pPr>
            <a:r>
              <a:rPr lang="de-CH" sz="1550">
                <a:solidFill>
                  <a:srgbClr val="0D0D0D"/>
                </a:solidFill>
                <a:highlight>
                  <a:srgbClr val="FFFFFF"/>
                </a:highlight>
              </a:rPr>
              <a:t>DeepMind’s AlphaZero and Generalized Game AI:</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Successors to AlphaGo extend hybrid paradigms using reinforcement learning and neural networks, achieving superhuman performance in complex games like chess, Go, and StarCraft.</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Combine planning algorithms with real-time learning for dynamic decision-making.</a:t>
            </a:r>
            <a:endParaRPr sz="1550">
              <a:solidFill>
                <a:srgbClr val="0D0D0D"/>
              </a:solidFill>
              <a:highlight>
                <a:srgbClr val="FFFFFF"/>
              </a:highlight>
            </a:endParaRPr>
          </a:p>
          <a:p>
            <a:pPr indent="-327025" lvl="0" marL="457200" rtl="0" algn="l">
              <a:lnSpc>
                <a:spcPct val="115000"/>
              </a:lnSpc>
              <a:spcBef>
                <a:spcPts val="0"/>
              </a:spcBef>
              <a:spcAft>
                <a:spcPts val="0"/>
              </a:spcAft>
              <a:buClr>
                <a:srgbClr val="0D0D0D"/>
              </a:buClr>
              <a:buSzPts val="1550"/>
              <a:buFont typeface="Arial"/>
              <a:buAutoNum type="arabicPeriod"/>
            </a:pPr>
            <a:r>
              <a:rPr lang="de-CH" sz="1550">
                <a:solidFill>
                  <a:srgbClr val="0D0D0D"/>
                </a:solidFill>
                <a:highlight>
                  <a:srgbClr val="FFFFFF"/>
                </a:highlight>
              </a:rPr>
              <a:t>OpenAI’s GPT-4 and Codex:</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Blend symbolic reasoning (code and structure) with neural models for language and programming tasks.</a:t>
            </a:r>
            <a:endParaRPr sz="1550">
              <a:solidFill>
                <a:srgbClr val="0D0D0D"/>
              </a:solidFill>
              <a:highlight>
                <a:srgbClr val="FFFFFF"/>
              </a:highlight>
            </a:endParaRPr>
          </a:p>
          <a:p>
            <a:pPr indent="-327025" lvl="1" marL="914400" rtl="0" algn="l">
              <a:lnSpc>
                <a:spcPct val="115000"/>
              </a:lnSpc>
              <a:spcBef>
                <a:spcPts val="0"/>
              </a:spcBef>
              <a:spcAft>
                <a:spcPts val="0"/>
              </a:spcAft>
              <a:buClr>
                <a:srgbClr val="0D0D0D"/>
              </a:buClr>
              <a:buSzPts val="1550"/>
              <a:buChar char="●"/>
            </a:pPr>
            <a:r>
              <a:rPr lang="de-CH" sz="1550">
                <a:solidFill>
                  <a:srgbClr val="0D0D0D"/>
                </a:solidFill>
                <a:highlight>
                  <a:srgbClr val="FFFFFF"/>
                </a:highlight>
              </a:rPr>
              <a:t>Enable real-time problem-solving, such as generating software code or assisting in scientific research.</a:t>
            </a:r>
            <a:endParaRPr sz="1550">
              <a:solidFill>
                <a:srgbClr val="0D0D0D"/>
              </a:solidFill>
              <a:highlight>
                <a:srgbClr val="FFFFFF"/>
              </a:highlight>
            </a:endParaRPr>
          </a:p>
          <a:p>
            <a:pPr indent="0" lvl="0" marL="0" rtl="0" algn="l">
              <a:lnSpc>
                <a:spcPct val="115000"/>
              </a:lnSpc>
              <a:spcBef>
                <a:spcPts val="1800"/>
              </a:spcBef>
              <a:spcAft>
                <a:spcPts val="0"/>
              </a:spcAft>
              <a:buNone/>
            </a:pPr>
            <a:r>
              <a:t/>
            </a:r>
            <a:endParaRPr sz="1350">
              <a:solidFill>
                <a:srgbClr val="0D0D0D"/>
              </a:solidFill>
              <a:highlight>
                <a:srgbClr val="FFFFFF"/>
              </a:highlight>
            </a:endParaRPr>
          </a:p>
          <a:p>
            <a:pPr indent="0" lvl="0" marL="0" rtl="0" algn="l">
              <a:spcBef>
                <a:spcPts val="1800"/>
              </a:spcBef>
              <a:spcAft>
                <a:spcPts val="0"/>
              </a:spcAft>
              <a:buNone/>
            </a:pPr>
            <a:r>
              <a:t/>
            </a:r>
            <a:endParaRPr/>
          </a:p>
        </p:txBody>
      </p:sp>
      <p:sp>
        <p:nvSpPr>
          <p:cNvPr id="481" name="Google Shape;481;p5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3.4) AI Beyond Clash Paradigms (Moataz)</a:t>
            </a:r>
            <a:endParaRPr/>
          </a:p>
        </p:txBody>
      </p:sp>
      <p:sp>
        <p:nvSpPr>
          <p:cNvPr id="482" name="Google Shape;482;p5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5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 </a:t>
            </a:r>
            <a:r>
              <a:rPr lang="de-CH">
                <a:highlight>
                  <a:srgbClr val="FFFFFF"/>
                </a:highlight>
              </a:rPr>
              <a:t>The Explosive Growth of AI</a:t>
            </a:r>
            <a:endParaRPr>
              <a:highlight>
                <a:srgbClr val="FFFFFF"/>
              </a:highlight>
            </a:endParaRPr>
          </a:p>
          <a:p>
            <a:pPr indent="0" lvl="0" marL="0" rtl="0" algn="l">
              <a:spcBef>
                <a:spcPts val="0"/>
              </a:spcBef>
              <a:spcAft>
                <a:spcPts val="0"/>
              </a:spcAft>
              <a:buNone/>
            </a:pPr>
            <a:r>
              <a:rPr lang="de-CH"/>
              <a:t> </a:t>
            </a:r>
            <a:endParaRPr/>
          </a:p>
        </p:txBody>
      </p:sp>
      <p:sp>
        <p:nvSpPr>
          <p:cNvPr id="489" name="Google Shape;489;p5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490" name="Google Shape;490;p5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491" name="Google Shape;491;p5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492" name="Google Shape;492;p59"/>
          <p:cNvPicPr preferRelativeResize="0"/>
          <p:nvPr/>
        </p:nvPicPr>
        <p:blipFill rotWithShape="1">
          <a:blip r:embed="rId3">
            <a:alphaModFix/>
          </a:blip>
          <a:srcRect b="11036" l="0" r="0" t="14492"/>
          <a:stretch/>
        </p:blipFill>
        <p:spPr>
          <a:xfrm>
            <a:off x="2731600" y="1400225"/>
            <a:ext cx="8909626" cy="5088652"/>
          </a:xfrm>
          <a:prstGeom prst="rect">
            <a:avLst/>
          </a:prstGeom>
          <a:noFill/>
          <a:ln>
            <a:noFill/>
          </a:ln>
        </p:spPr>
      </p:pic>
      <p:sp>
        <p:nvSpPr>
          <p:cNvPr id="493" name="Google Shape;493;p59"/>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6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4.1 </a:t>
            </a:r>
            <a:r>
              <a:rPr lang="de-CH">
                <a:highlight>
                  <a:srgbClr val="FFFFFF"/>
                </a:highlight>
              </a:rPr>
              <a:t>Bloom in ML</a:t>
            </a:r>
            <a:r>
              <a:rPr lang="de-CH"/>
              <a:t> </a:t>
            </a:r>
            <a:endParaRPr/>
          </a:p>
        </p:txBody>
      </p:sp>
      <p:sp>
        <p:nvSpPr>
          <p:cNvPr id="500" name="Google Shape;500;p6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01" name="Google Shape;501;p6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02" name="Google Shape;502;p6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03" name="Google Shape;503;p60"/>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04" name="Google Shape;504;p60"/>
          <p:cNvSpPr txBox="1"/>
          <p:nvPr/>
        </p:nvSpPr>
        <p:spPr>
          <a:xfrm>
            <a:off x="1176875" y="1226475"/>
            <a:ext cx="10515600" cy="6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000">
                <a:solidFill>
                  <a:srgbClr val="1A1A1A"/>
                </a:solidFill>
                <a:highlight>
                  <a:srgbClr val="FFFFFF"/>
                </a:highlight>
              </a:rPr>
              <a:t>A huge part of AI’s growth is due to invention of new algorithms of </a:t>
            </a:r>
            <a:r>
              <a:rPr b="1" lang="de-CH" sz="2000">
                <a:solidFill>
                  <a:srgbClr val="1A1A1A"/>
                </a:solidFill>
                <a:highlight>
                  <a:srgbClr val="FFFFFF"/>
                </a:highlight>
              </a:rPr>
              <a:t>machine learning (systems that improve performance based on examples or experience.)</a:t>
            </a:r>
            <a:r>
              <a:rPr lang="de-CH" sz="2000">
                <a:solidFill>
                  <a:srgbClr val="1A1A1A"/>
                </a:solidFill>
                <a:highlight>
                  <a:srgbClr val="FFFFFF"/>
                </a:highlight>
              </a:rPr>
              <a:t>.</a:t>
            </a:r>
            <a:endParaRPr sz="2000">
              <a:solidFill>
                <a:srgbClr val="1A1A1A"/>
              </a:solidFill>
              <a:highlight>
                <a:srgbClr val="FFFFFF"/>
              </a:highlight>
            </a:endParaRPr>
          </a:p>
          <a:p>
            <a:pPr indent="-355600" lvl="0" marL="457200" rtl="0" algn="l">
              <a:lnSpc>
                <a:spcPct val="115000"/>
              </a:lnSpc>
              <a:spcBef>
                <a:spcPts val="1200"/>
              </a:spcBef>
              <a:spcAft>
                <a:spcPts val="0"/>
              </a:spcAft>
              <a:buClr>
                <a:schemeClr val="dk1"/>
              </a:buClr>
              <a:buSzPts val="2000"/>
              <a:buChar char="●"/>
            </a:pPr>
            <a:r>
              <a:rPr b="1" lang="de-CH" sz="2000">
                <a:solidFill>
                  <a:schemeClr val="dk1"/>
                </a:solidFill>
              </a:rPr>
              <a:t>Supervised Learning:</a:t>
            </a:r>
            <a:endParaRPr b="1"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Learns a function using labeled data pairs.</a:t>
            </a:r>
            <a:endParaRPr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Goal is to minimize error between the predicted function and true function.</a:t>
            </a:r>
            <a:endParaRPr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Dominates ML applications, such as labeling images or detecting spam.</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de-CH" sz="2000">
                <a:solidFill>
                  <a:schemeClr val="dk1"/>
                </a:solidFill>
              </a:rPr>
              <a:t>Unsupervised Learning:</a:t>
            </a:r>
            <a:endParaRPr b="1"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Discovers patterns in raw data without labeled outputs.</a:t>
            </a:r>
            <a:endParaRPr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Examples: Data mining and Google's PageRank algorithm.</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de-CH" sz="2000">
                <a:solidFill>
                  <a:schemeClr val="dk1"/>
                </a:solidFill>
              </a:rPr>
              <a:t>Reinforcement Learning:</a:t>
            </a:r>
            <a:endParaRPr b="1"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Machines learn through trial and error, using feedback (rewards/punishments).</a:t>
            </a:r>
            <a:endParaRPr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Common in building game-playing agents (e.g., learning optimal chess moves).</a:t>
            </a:r>
            <a:endParaRPr sz="2000">
              <a:solidFill>
                <a:schemeClr val="dk1"/>
              </a:solidFill>
            </a:endParaRPr>
          </a:p>
          <a:p>
            <a:pPr indent="0" lvl="0" marL="0" rtl="0" algn="l">
              <a:spcBef>
                <a:spcPts val="1200"/>
              </a:spcBef>
              <a:spcAft>
                <a:spcPts val="0"/>
              </a:spcAft>
              <a:buNone/>
            </a:pPr>
            <a:r>
              <a:t/>
            </a:r>
            <a:endParaRPr sz="2600">
              <a:solidFill>
                <a:srgbClr val="1A1A1A"/>
              </a:solidFill>
              <a:highlight>
                <a:srgbClr val="FFFFFF"/>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4.1 </a:t>
            </a:r>
            <a:r>
              <a:rPr lang="de-CH">
                <a:highlight>
                  <a:srgbClr val="FFFFFF"/>
                </a:highlight>
              </a:rPr>
              <a:t>Bloom in ML</a:t>
            </a:r>
            <a:r>
              <a:rPr lang="de-CH"/>
              <a:t> </a:t>
            </a:r>
            <a:endParaRPr/>
          </a:p>
        </p:txBody>
      </p:sp>
      <p:sp>
        <p:nvSpPr>
          <p:cNvPr id="511" name="Google Shape;511;p6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12" name="Google Shape;512;p6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13" name="Google Shape;513;p6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14" name="Google Shape;514;p61"/>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15" name="Google Shape;515;p61"/>
          <p:cNvSpPr txBox="1"/>
          <p:nvPr/>
        </p:nvSpPr>
        <p:spPr>
          <a:xfrm>
            <a:off x="1176875" y="1226475"/>
            <a:ext cx="10515600" cy="6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de-CH" sz="2000">
                <a:solidFill>
                  <a:srgbClr val="1A1A1A"/>
                </a:solidFill>
                <a:highlight>
                  <a:srgbClr val="FFFFFF"/>
                </a:highlight>
              </a:rPr>
              <a:t>Machine-learning algorithms are more and more used in all stages of the scientific process.</a:t>
            </a:r>
            <a:endParaRPr b="1" sz="2000">
              <a:solidFill>
                <a:srgbClr val="1A1A1A"/>
              </a:solidFill>
              <a:highlight>
                <a:srgbClr val="FFFFFF"/>
              </a:highlight>
            </a:endParaRPr>
          </a:p>
          <a:p>
            <a:pPr indent="-355600" lvl="0" marL="457200" rtl="0" algn="l">
              <a:lnSpc>
                <a:spcPct val="115000"/>
              </a:lnSpc>
              <a:spcBef>
                <a:spcPts val="1200"/>
              </a:spcBef>
              <a:spcAft>
                <a:spcPts val="0"/>
              </a:spcAft>
              <a:buClr>
                <a:schemeClr val="dk1"/>
              </a:buClr>
              <a:buSzPts val="2000"/>
              <a:buChar char="●"/>
            </a:pPr>
            <a:r>
              <a:rPr lang="de-CH" sz="2000">
                <a:solidFill>
                  <a:schemeClr val="dk1"/>
                </a:solidFill>
              </a:rPr>
              <a:t>CERN’s particle accelerators: filter and analyze petabytes of data to identify meaningful events, such as Higgs Boson discoveries.</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de-CH" sz="2000">
                <a:solidFill>
                  <a:schemeClr val="dk1"/>
                </a:solidFill>
              </a:rPr>
              <a:t>Genomics: analyze genomic sequences, predict gene structures, and identify genetic variants.</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lang="de-CH" sz="2000">
                <a:solidFill>
                  <a:schemeClr val="dk1"/>
                </a:solidFill>
              </a:rPr>
              <a:t>Astronomy: process images from telescopes to classify galaxies based on shape, size, and other features.</a:t>
            </a:r>
            <a:endParaRPr sz="2000">
              <a:solidFill>
                <a:schemeClr val="dk1"/>
              </a:solidFill>
            </a:endParaRPr>
          </a:p>
          <a:p>
            <a:pPr indent="0" lvl="0" marL="0" rtl="0" algn="l">
              <a:lnSpc>
                <a:spcPct val="115000"/>
              </a:lnSpc>
              <a:spcBef>
                <a:spcPts val="1200"/>
              </a:spcBef>
              <a:spcAft>
                <a:spcPts val="0"/>
              </a:spcAft>
              <a:buNone/>
            </a:pPr>
            <a:r>
              <a:rPr b="1" lang="de-CH" sz="2000">
                <a:solidFill>
                  <a:srgbClr val="1A1A1A"/>
                </a:solidFill>
                <a:highlight>
                  <a:srgbClr val="FFFFFF"/>
                </a:highlight>
              </a:rPr>
              <a:t>Big data: applying techniques derived from AI to large volumes of data</a:t>
            </a:r>
            <a:endParaRPr b="1" sz="2000">
              <a:solidFill>
                <a:srgbClr val="1A1A1A"/>
              </a:solidFill>
              <a:highlight>
                <a:srgbClr val="FFFFFF"/>
              </a:highlight>
            </a:endParaRPr>
          </a:p>
          <a:p>
            <a:pPr indent="-355600" lvl="0" marL="457200" rtl="0" algn="l">
              <a:lnSpc>
                <a:spcPct val="115000"/>
              </a:lnSpc>
              <a:spcBef>
                <a:spcPts val="1200"/>
              </a:spcBef>
              <a:spcAft>
                <a:spcPts val="0"/>
              </a:spcAft>
              <a:buClr>
                <a:srgbClr val="1A1A1A"/>
              </a:buClr>
              <a:buSzPts val="2000"/>
              <a:buChar char="●"/>
            </a:pPr>
            <a:r>
              <a:rPr lang="de-CH" sz="2000">
                <a:solidFill>
                  <a:srgbClr val="1A1A1A"/>
                </a:solidFill>
                <a:highlight>
                  <a:srgbClr val="FFFFFF"/>
                </a:highlight>
              </a:rPr>
              <a:t>Explosion in data that does not have any explicit semantics attached to it and is not easily machine-processable (images, text, video (as opposed to carefully curated data in a knowledge- or data-base)).</a:t>
            </a:r>
            <a:endParaRPr b="1" sz="2000">
              <a:solidFill>
                <a:srgbClr val="1A1A1A"/>
              </a:solidFill>
              <a:highlight>
                <a:srgbClr val="FFFFFF"/>
              </a:highlight>
            </a:endParaRPr>
          </a:p>
          <a:p>
            <a:pPr indent="0" lvl="0" marL="0" rtl="0" algn="l">
              <a:spcBef>
                <a:spcPts val="1200"/>
              </a:spcBef>
              <a:spcAft>
                <a:spcPts val="0"/>
              </a:spcAft>
              <a:buNone/>
            </a:pPr>
            <a:r>
              <a:t/>
            </a:r>
            <a:endParaRPr sz="2600">
              <a:solidFill>
                <a:srgbClr val="1A1A1A"/>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idx="1" type="body"/>
          </p:nvPr>
        </p:nvSpPr>
        <p:spPr>
          <a:xfrm>
            <a:off x="1071880" y="2222725"/>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Influential Paper ‘Computing Machinery and Intelligence’ 1950 asking fundamental questions about machine intelligence</a:t>
            </a:r>
            <a:endParaRPr/>
          </a:p>
          <a:p>
            <a:pPr indent="-393700" lvl="0" marL="457200" rtl="0" algn="l">
              <a:spcBef>
                <a:spcPts val="0"/>
              </a:spcBef>
              <a:spcAft>
                <a:spcPts val="0"/>
              </a:spcAft>
              <a:buSzPts val="2600"/>
              <a:buChar char="-"/>
            </a:pPr>
            <a:r>
              <a:rPr lang="de-CH"/>
              <a:t>‘Father of AI’</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186" name="Google Shape;186;p2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Clr>
                <a:schemeClr val="dk1"/>
              </a:buClr>
              <a:buSzPts val="1100"/>
              <a:buFont typeface="Arial"/>
              <a:buNone/>
            </a:pPr>
            <a:r>
              <a:rPr lang="de-CH"/>
              <a:t>The History of AI - </a:t>
            </a:r>
            <a:r>
              <a:rPr lang="de-CH" sz="3100"/>
              <a:t>Alan Turing </a:t>
            </a:r>
            <a:endParaRPr/>
          </a:p>
        </p:txBody>
      </p:sp>
      <p:sp>
        <p:nvSpPr>
          <p:cNvPr id="187" name="Google Shape;187;p2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188" name="Google Shape;188;p26"/>
          <p:cNvPicPr preferRelativeResize="0"/>
          <p:nvPr/>
        </p:nvPicPr>
        <p:blipFill>
          <a:blip r:embed="rId3">
            <a:alphaModFix/>
          </a:blip>
          <a:stretch>
            <a:fillRect/>
          </a:stretch>
        </p:blipFill>
        <p:spPr>
          <a:xfrm>
            <a:off x="8312100" y="290875"/>
            <a:ext cx="1268150" cy="1825175"/>
          </a:xfrm>
          <a:prstGeom prst="rect">
            <a:avLst/>
          </a:prstGeom>
          <a:noFill/>
          <a:ln>
            <a:noFill/>
          </a:ln>
        </p:spPr>
      </p:pic>
      <p:pic>
        <p:nvPicPr>
          <p:cNvPr id="189" name="Google Shape;189;p26"/>
          <p:cNvPicPr preferRelativeResize="0"/>
          <p:nvPr/>
        </p:nvPicPr>
        <p:blipFill>
          <a:blip r:embed="rId4">
            <a:alphaModFix/>
          </a:blip>
          <a:stretch>
            <a:fillRect/>
          </a:stretch>
        </p:blipFill>
        <p:spPr>
          <a:xfrm>
            <a:off x="3869202" y="3242325"/>
            <a:ext cx="5186251" cy="341622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4.2 - </a:t>
            </a:r>
            <a:r>
              <a:rPr lang="de-CH">
                <a:highlight>
                  <a:srgbClr val="FFFFFF"/>
                </a:highlight>
              </a:rPr>
              <a:t>The Resurgence of Neurocomputational Techniques</a:t>
            </a:r>
            <a:endParaRPr>
              <a:highlight>
                <a:srgbClr val="FFFFFF"/>
              </a:highlight>
            </a:endParaRPr>
          </a:p>
          <a:p>
            <a:pPr indent="0" lvl="0" marL="0" rtl="0" algn="l">
              <a:spcBef>
                <a:spcPts val="0"/>
              </a:spcBef>
              <a:spcAft>
                <a:spcPts val="0"/>
              </a:spcAft>
              <a:buNone/>
            </a:pPr>
            <a:r>
              <a:rPr lang="de-CH"/>
              <a:t> </a:t>
            </a:r>
            <a:endParaRPr/>
          </a:p>
        </p:txBody>
      </p:sp>
      <p:sp>
        <p:nvSpPr>
          <p:cNvPr id="522" name="Google Shape;522;p6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23" name="Google Shape;523;p62"/>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24" name="Google Shape;524;p62"/>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25" name="Google Shape;525;p62"/>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26" name="Google Shape;526;p62"/>
          <p:cNvSpPr txBox="1"/>
          <p:nvPr/>
        </p:nvSpPr>
        <p:spPr>
          <a:xfrm>
            <a:off x="838075" y="1594425"/>
            <a:ext cx="11273100" cy="6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000">
                <a:solidFill>
                  <a:srgbClr val="1A1A1A"/>
                </a:solidFill>
                <a:highlight>
                  <a:srgbClr val="FFFFFF"/>
                </a:highlight>
              </a:rPr>
              <a:t>Central dogma of AI: </a:t>
            </a:r>
            <a:r>
              <a:rPr b="1" lang="de-CH" sz="2000">
                <a:solidFill>
                  <a:srgbClr val="1A1A1A"/>
                </a:solidFill>
                <a:highlight>
                  <a:srgbClr val="FFFFFF"/>
                </a:highlight>
              </a:rPr>
              <a:t>“What the brain does may be thought of at some level as a kind of computation”</a:t>
            </a:r>
            <a:endParaRPr b="1" sz="2000">
              <a:solidFill>
                <a:srgbClr val="1A1A1A"/>
              </a:solidFill>
              <a:highlight>
                <a:srgbClr val="FFFFFF"/>
              </a:highlight>
            </a:endParaRPr>
          </a:p>
          <a:p>
            <a:pPr indent="0" lvl="0" marL="457200" rtl="0" algn="l">
              <a:lnSpc>
                <a:spcPct val="115000"/>
              </a:lnSpc>
              <a:spcBef>
                <a:spcPts val="1200"/>
              </a:spcBef>
              <a:spcAft>
                <a:spcPts val="0"/>
              </a:spcAft>
              <a:buNone/>
            </a:pPr>
            <a:r>
              <a:t/>
            </a:r>
            <a:endParaRPr b="1" sz="2000">
              <a:solidFill>
                <a:srgbClr val="1A1A1A"/>
              </a:solidFill>
              <a:highlight>
                <a:srgbClr val="FFFFFF"/>
              </a:highlight>
            </a:endParaRPr>
          </a:p>
          <a:p>
            <a:pPr indent="0" lvl="0" marL="0" rtl="0" algn="l">
              <a:spcBef>
                <a:spcPts val="1200"/>
              </a:spcBef>
              <a:spcAft>
                <a:spcPts val="0"/>
              </a:spcAft>
              <a:buNone/>
            </a:pPr>
            <a:r>
              <a:t/>
            </a:r>
            <a:endParaRPr sz="2600">
              <a:solidFill>
                <a:srgbClr val="1A1A1A"/>
              </a:solidFill>
              <a:highlight>
                <a:srgbClr val="FFFFFF"/>
              </a:highlight>
            </a:endParaRPr>
          </a:p>
        </p:txBody>
      </p:sp>
      <p:graphicFrame>
        <p:nvGraphicFramePr>
          <p:cNvPr id="527" name="Google Shape;527;p62"/>
          <p:cNvGraphicFramePr/>
          <p:nvPr/>
        </p:nvGraphicFramePr>
        <p:xfrm>
          <a:off x="914300" y="2431025"/>
          <a:ext cx="3000000" cy="3000000"/>
        </p:xfrm>
        <a:graphic>
          <a:graphicData uri="http://schemas.openxmlformats.org/drawingml/2006/table">
            <a:tbl>
              <a:tblPr>
                <a:noFill/>
                <a:tableStyleId>{D679FABA-5FC4-4458-B5CF-DE32B83E7013}</a:tableStyleId>
              </a:tblPr>
              <a:tblGrid>
                <a:gridCol w="1711450"/>
                <a:gridCol w="4220325"/>
                <a:gridCol w="4725975"/>
              </a:tblGrid>
              <a:tr h="190500">
                <a:tc>
                  <a:txBody>
                    <a:bodyPr/>
                    <a:lstStyle/>
                    <a:p>
                      <a:pPr indent="0" lvl="0" marL="0" rtl="0" algn="ctr">
                        <a:lnSpc>
                          <a:spcPct val="115000"/>
                        </a:lnSpc>
                        <a:spcBef>
                          <a:spcPts val="0"/>
                        </a:spcBef>
                        <a:spcAft>
                          <a:spcPts val="0"/>
                        </a:spcAft>
                        <a:buNone/>
                      </a:pPr>
                      <a:r>
                        <a:rPr b="1" lang="de-CH" sz="2000"/>
                        <a:t>Aspect</a:t>
                      </a:r>
                      <a:endParaRPr b="1" sz="2000"/>
                    </a:p>
                  </a:txBody>
                  <a:tcPr marT="91425" marB="91425" marR="91425" marL="91425"/>
                </a:tc>
                <a:tc>
                  <a:txBody>
                    <a:bodyPr/>
                    <a:lstStyle/>
                    <a:p>
                      <a:pPr indent="0" lvl="0" marL="0" rtl="0" algn="ctr">
                        <a:lnSpc>
                          <a:spcPct val="115000"/>
                        </a:lnSpc>
                        <a:spcBef>
                          <a:spcPts val="0"/>
                        </a:spcBef>
                        <a:spcAft>
                          <a:spcPts val="0"/>
                        </a:spcAft>
                        <a:buNone/>
                      </a:pPr>
                      <a:r>
                        <a:rPr b="1" lang="de-CH" sz="1700"/>
                        <a:t>Symbolic AI</a:t>
                      </a:r>
                      <a:endParaRPr b="1" sz="1700"/>
                    </a:p>
                  </a:txBody>
                  <a:tcPr marT="91425" marB="91425" marR="91425" marL="91425"/>
                </a:tc>
                <a:tc>
                  <a:txBody>
                    <a:bodyPr/>
                    <a:lstStyle/>
                    <a:p>
                      <a:pPr indent="0" lvl="0" marL="0" rtl="0" algn="ctr">
                        <a:lnSpc>
                          <a:spcPct val="115000"/>
                        </a:lnSpc>
                        <a:spcBef>
                          <a:spcPts val="0"/>
                        </a:spcBef>
                        <a:spcAft>
                          <a:spcPts val="0"/>
                        </a:spcAft>
                        <a:buNone/>
                      </a:pPr>
                      <a:r>
                        <a:rPr b="1" lang="de-CH" sz="1700"/>
                        <a:t>Connectionist AI</a:t>
                      </a:r>
                      <a:endParaRPr b="1" sz="1700"/>
                    </a:p>
                  </a:txBody>
                  <a:tcPr marT="91425" marB="91425" marR="91425" marL="91425"/>
                </a:tc>
              </a:tr>
              <a:tr h="190500">
                <a:tc>
                  <a:txBody>
                    <a:bodyPr/>
                    <a:lstStyle/>
                    <a:p>
                      <a:pPr indent="0" lvl="0" marL="0" rtl="0" algn="l">
                        <a:spcBef>
                          <a:spcPts val="0"/>
                        </a:spcBef>
                        <a:spcAft>
                          <a:spcPts val="0"/>
                        </a:spcAft>
                        <a:buNone/>
                      </a:pPr>
                      <a:r>
                        <a:rPr b="1" lang="de-CH" sz="2000"/>
                        <a:t>Inspiration</a:t>
                      </a:r>
                      <a:endParaRPr b="1" sz="2000"/>
                    </a:p>
                  </a:txBody>
                  <a:tcPr marT="91425" marB="91425" marR="91425" marL="91425"/>
                </a:tc>
                <a:tc>
                  <a:txBody>
                    <a:bodyPr/>
                    <a:lstStyle/>
                    <a:p>
                      <a:pPr indent="0" lvl="0" marL="0" rtl="0" algn="l">
                        <a:spcBef>
                          <a:spcPts val="0"/>
                        </a:spcBef>
                        <a:spcAft>
                          <a:spcPts val="0"/>
                        </a:spcAft>
                        <a:buNone/>
                      </a:pPr>
                      <a:r>
                        <a:rPr lang="de-CH" sz="2000"/>
                        <a:t>Logical reasoning</a:t>
                      </a:r>
                      <a:endParaRPr sz="2000"/>
                    </a:p>
                  </a:txBody>
                  <a:tcPr marT="91425" marB="91425" marR="91425" marL="91425"/>
                </a:tc>
                <a:tc>
                  <a:txBody>
                    <a:bodyPr/>
                    <a:lstStyle/>
                    <a:p>
                      <a:pPr indent="0" lvl="0" marL="0" rtl="0" algn="l">
                        <a:spcBef>
                          <a:spcPts val="0"/>
                        </a:spcBef>
                        <a:spcAft>
                          <a:spcPts val="0"/>
                        </a:spcAft>
                        <a:buNone/>
                      </a:pPr>
                      <a:r>
                        <a:rPr lang="de-CH" sz="2000"/>
                        <a:t>Brain's neural structure</a:t>
                      </a:r>
                      <a:endParaRPr sz="2000"/>
                    </a:p>
                  </a:txBody>
                  <a:tcPr marT="91425" marB="91425" marR="91425" marL="91425"/>
                </a:tc>
              </a:tr>
              <a:tr h="190500">
                <a:tc>
                  <a:txBody>
                    <a:bodyPr/>
                    <a:lstStyle/>
                    <a:p>
                      <a:pPr indent="0" lvl="0" marL="0" rtl="0" algn="l">
                        <a:spcBef>
                          <a:spcPts val="0"/>
                        </a:spcBef>
                        <a:spcAft>
                          <a:spcPts val="0"/>
                        </a:spcAft>
                        <a:buNone/>
                      </a:pPr>
                      <a:r>
                        <a:rPr b="1" lang="de-CH" sz="2000"/>
                        <a:t>Approach</a:t>
                      </a:r>
                      <a:endParaRPr b="1" sz="2000"/>
                    </a:p>
                  </a:txBody>
                  <a:tcPr marT="91425" marB="91425" marR="91425" marL="91425"/>
                </a:tc>
                <a:tc>
                  <a:txBody>
                    <a:bodyPr/>
                    <a:lstStyle/>
                    <a:p>
                      <a:pPr indent="0" lvl="0" marL="0" rtl="0" algn="l">
                        <a:spcBef>
                          <a:spcPts val="0"/>
                        </a:spcBef>
                        <a:spcAft>
                          <a:spcPts val="0"/>
                        </a:spcAft>
                        <a:buNone/>
                      </a:pPr>
                      <a:r>
                        <a:rPr lang="de-CH" sz="2000"/>
                        <a:t>Rule-based</a:t>
                      </a:r>
                      <a:endParaRPr sz="2000"/>
                    </a:p>
                  </a:txBody>
                  <a:tcPr marT="91425" marB="91425" marR="91425" marL="91425"/>
                </a:tc>
                <a:tc>
                  <a:txBody>
                    <a:bodyPr/>
                    <a:lstStyle/>
                    <a:p>
                      <a:pPr indent="0" lvl="0" marL="0" rtl="0" algn="l">
                        <a:spcBef>
                          <a:spcPts val="0"/>
                        </a:spcBef>
                        <a:spcAft>
                          <a:spcPts val="0"/>
                        </a:spcAft>
                        <a:buNone/>
                      </a:pPr>
                      <a:r>
                        <a:rPr lang="de-CH" sz="2000"/>
                        <a:t>Data-driven</a:t>
                      </a:r>
                      <a:endParaRPr sz="2000"/>
                    </a:p>
                  </a:txBody>
                  <a:tcPr marT="91425" marB="91425" marR="91425" marL="91425"/>
                </a:tc>
              </a:tr>
              <a:tr h="190500">
                <a:tc>
                  <a:txBody>
                    <a:bodyPr/>
                    <a:lstStyle/>
                    <a:p>
                      <a:pPr indent="0" lvl="0" marL="0" rtl="0" algn="l">
                        <a:spcBef>
                          <a:spcPts val="0"/>
                        </a:spcBef>
                        <a:spcAft>
                          <a:spcPts val="0"/>
                        </a:spcAft>
                        <a:buNone/>
                      </a:pPr>
                      <a:r>
                        <a:rPr b="1" lang="de-CH" sz="2000"/>
                        <a:t>Strengths</a:t>
                      </a:r>
                      <a:endParaRPr b="1" sz="2000"/>
                    </a:p>
                  </a:txBody>
                  <a:tcPr marT="91425" marB="91425" marR="91425" marL="91425"/>
                </a:tc>
                <a:tc>
                  <a:txBody>
                    <a:bodyPr/>
                    <a:lstStyle/>
                    <a:p>
                      <a:pPr indent="0" lvl="0" marL="0" rtl="0" algn="l">
                        <a:spcBef>
                          <a:spcPts val="0"/>
                        </a:spcBef>
                        <a:spcAft>
                          <a:spcPts val="0"/>
                        </a:spcAft>
                        <a:buNone/>
                      </a:pPr>
                      <a:r>
                        <a:rPr lang="de-CH" sz="2000"/>
                        <a:t>Interpretability, reasoning</a:t>
                      </a:r>
                      <a:endParaRPr sz="2000"/>
                    </a:p>
                  </a:txBody>
                  <a:tcPr marT="91425" marB="91425" marR="91425" marL="91425"/>
                </a:tc>
                <a:tc>
                  <a:txBody>
                    <a:bodyPr/>
                    <a:lstStyle/>
                    <a:p>
                      <a:pPr indent="0" lvl="0" marL="0" rtl="0" algn="l">
                        <a:spcBef>
                          <a:spcPts val="0"/>
                        </a:spcBef>
                        <a:spcAft>
                          <a:spcPts val="0"/>
                        </a:spcAft>
                        <a:buNone/>
                      </a:pPr>
                      <a:r>
                        <a:rPr lang="de-CH" sz="2000"/>
                        <a:t>Pattern recognition, adaptability</a:t>
                      </a:r>
                      <a:endParaRPr sz="2000"/>
                    </a:p>
                  </a:txBody>
                  <a:tcPr marT="91425" marB="91425" marR="91425" marL="91425"/>
                </a:tc>
              </a:tr>
              <a:tr h="190500">
                <a:tc>
                  <a:txBody>
                    <a:bodyPr/>
                    <a:lstStyle/>
                    <a:p>
                      <a:pPr indent="0" lvl="0" marL="0" rtl="0" algn="l">
                        <a:spcBef>
                          <a:spcPts val="0"/>
                        </a:spcBef>
                        <a:spcAft>
                          <a:spcPts val="0"/>
                        </a:spcAft>
                        <a:buNone/>
                      </a:pPr>
                      <a:r>
                        <a:rPr b="1" lang="de-CH" sz="2000"/>
                        <a:t>Limitations</a:t>
                      </a:r>
                      <a:endParaRPr b="1" sz="2000"/>
                    </a:p>
                  </a:txBody>
                  <a:tcPr marT="91425" marB="91425" marR="91425" marL="91425"/>
                </a:tc>
                <a:tc>
                  <a:txBody>
                    <a:bodyPr/>
                    <a:lstStyle/>
                    <a:p>
                      <a:pPr indent="0" lvl="0" marL="0" rtl="0" algn="l">
                        <a:spcBef>
                          <a:spcPts val="0"/>
                        </a:spcBef>
                        <a:spcAft>
                          <a:spcPts val="0"/>
                        </a:spcAft>
                        <a:buNone/>
                      </a:pPr>
                      <a:r>
                        <a:rPr lang="de-CH" sz="2000"/>
                        <a:t>Inflexible, hard to scale</a:t>
                      </a:r>
                      <a:endParaRPr sz="2000"/>
                    </a:p>
                  </a:txBody>
                  <a:tcPr marT="91425" marB="91425" marR="91425" marL="91425"/>
                </a:tc>
                <a:tc>
                  <a:txBody>
                    <a:bodyPr/>
                    <a:lstStyle/>
                    <a:p>
                      <a:pPr indent="0" lvl="0" marL="0" rtl="0" algn="l">
                        <a:spcBef>
                          <a:spcPts val="0"/>
                        </a:spcBef>
                        <a:spcAft>
                          <a:spcPts val="0"/>
                        </a:spcAft>
                        <a:buNone/>
                      </a:pPr>
                      <a:r>
                        <a:rPr lang="de-CH" sz="2000"/>
                        <a:t>Black-box nature, data-intensive</a:t>
                      </a:r>
                      <a:endParaRPr sz="2000"/>
                    </a:p>
                  </a:txBody>
                  <a:tcPr marT="91425" marB="91425" marR="91425" marL="91425"/>
                </a:tc>
              </a:tr>
              <a:tr h="190500">
                <a:tc>
                  <a:txBody>
                    <a:bodyPr/>
                    <a:lstStyle/>
                    <a:p>
                      <a:pPr indent="0" lvl="0" marL="0" rtl="0" algn="l">
                        <a:spcBef>
                          <a:spcPts val="0"/>
                        </a:spcBef>
                        <a:spcAft>
                          <a:spcPts val="0"/>
                        </a:spcAft>
                        <a:buNone/>
                      </a:pPr>
                      <a:r>
                        <a:rPr b="1" lang="de-CH" sz="2000"/>
                        <a:t>Applications</a:t>
                      </a:r>
                      <a:endParaRPr b="1" sz="2000"/>
                    </a:p>
                  </a:txBody>
                  <a:tcPr marT="91425" marB="91425" marR="91425" marL="91425"/>
                </a:tc>
                <a:tc>
                  <a:txBody>
                    <a:bodyPr/>
                    <a:lstStyle/>
                    <a:p>
                      <a:pPr indent="0" lvl="0" marL="0" rtl="0" algn="l">
                        <a:spcBef>
                          <a:spcPts val="0"/>
                        </a:spcBef>
                        <a:spcAft>
                          <a:spcPts val="0"/>
                        </a:spcAft>
                        <a:buNone/>
                      </a:pPr>
                      <a:r>
                        <a:rPr lang="de-CH" sz="2000"/>
                        <a:t>Knowledge bases, expert systems</a:t>
                      </a:r>
                      <a:endParaRPr sz="2000"/>
                    </a:p>
                  </a:txBody>
                  <a:tcPr marT="91425" marB="91425" marR="91425" marL="91425"/>
                </a:tc>
                <a:tc>
                  <a:txBody>
                    <a:bodyPr/>
                    <a:lstStyle/>
                    <a:p>
                      <a:pPr indent="0" lvl="0" marL="0" rtl="0" algn="l">
                        <a:spcBef>
                          <a:spcPts val="0"/>
                        </a:spcBef>
                        <a:spcAft>
                          <a:spcPts val="0"/>
                        </a:spcAft>
                        <a:buNone/>
                      </a:pPr>
                      <a:r>
                        <a:rPr lang="de-CH" sz="2000"/>
                        <a:t>Image recognition, speech processing</a:t>
                      </a:r>
                      <a:endParaRPr sz="2000"/>
                    </a:p>
                  </a:txBody>
                  <a:tcPr marT="91425" marB="91425" marR="91425" marL="91425"/>
                </a:tc>
              </a:tr>
            </a:tbl>
          </a:graphicData>
        </a:graphic>
      </p:graphicFrame>
      <p:sp>
        <p:nvSpPr>
          <p:cNvPr id="528" name="Google Shape;528;p62"/>
          <p:cNvSpPr txBox="1"/>
          <p:nvPr/>
        </p:nvSpPr>
        <p:spPr>
          <a:xfrm>
            <a:off x="883625" y="5552350"/>
            <a:ext cx="10547700" cy="6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000">
                <a:solidFill>
                  <a:schemeClr val="dk1"/>
                </a:solidFill>
              </a:rPr>
              <a:t>Both approaches are complementary, and modern AI often integrates symbolic reasoning with connectionist techniques for more robust and versatile solutions</a:t>
            </a:r>
            <a:endParaRPr sz="20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4.2 - </a:t>
            </a:r>
            <a:r>
              <a:rPr lang="de-CH">
                <a:highlight>
                  <a:srgbClr val="FFFFFF"/>
                </a:highlight>
              </a:rPr>
              <a:t>The Resurgence of Neurocomputational Techniques</a:t>
            </a:r>
            <a:endParaRPr>
              <a:highlight>
                <a:srgbClr val="FFFFFF"/>
              </a:highlight>
            </a:endParaRPr>
          </a:p>
          <a:p>
            <a:pPr indent="0" lvl="0" marL="0" rtl="0" algn="l">
              <a:spcBef>
                <a:spcPts val="0"/>
              </a:spcBef>
              <a:spcAft>
                <a:spcPts val="0"/>
              </a:spcAft>
              <a:buNone/>
            </a:pPr>
            <a:r>
              <a:rPr lang="de-CH"/>
              <a:t> </a:t>
            </a:r>
            <a:endParaRPr/>
          </a:p>
        </p:txBody>
      </p:sp>
      <p:sp>
        <p:nvSpPr>
          <p:cNvPr id="535" name="Google Shape;535;p6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36" name="Google Shape;536;p63"/>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37" name="Google Shape;537;p63"/>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38" name="Google Shape;538;p63"/>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39" name="Google Shape;539;p63"/>
          <p:cNvSpPr txBox="1"/>
          <p:nvPr/>
        </p:nvSpPr>
        <p:spPr>
          <a:xfrm>
            <a:off x="1071875" y="1819250"/>
            <a:ext cx="10515600" cy="68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de-CH" sz="2000">
                <a:solidFill>
                  <a:srgbClr val="1A1A1A"/>
                </a:solidFill>
                <a:highlight>
                  <a:srgbClr val="FFFFFF"/>
                </a:highlight>
              </a:rPr>
              <a:t>Feature vector representation</a:t>
            </a:r>
            <a:r>
              <a:rPr lang="de-CH" sz="2000">
                <a:solidFill>
                  <a:srgbClr val="1A1A1A"/>
                </a:solidFill>
                <a:highlight>
                  <a:srgbClr val="FFFFFF"/>
                </a:highlight>
              </a:rPr>
              <a:t> function is a transformation of the input into a format that filters out irrelevant information in the input and keep only information useful for the task</a:t>
            </a:r>
            <a:endParaRPr b="1" sz="2000">
              <a:solidFill>
                <a:schemeClr val="dk1"/>
              </a:solidFill>
            </a:endParaRPr>
          </a:p>
          <a:p>
            <a:pPr indent="-355600" lvl="0" marL="457200" rtl="0" algn="l">
              <a:lnSpc>
                <a:spcPct val="115000"/>
              </a:lnSpc>
              <a:spcBef>
                <a:spcPts val="1200"/>
              </a:spcBef>
              <a:spcAft>
                <a:spcPts val="0"/>
              </a:spcAft>
              <a:buClr>
                <a:schemeClr val="dk1"/>
              </a:buClr>
              <a:buSzPts val="2000"/>
              <a:buChar char="●"/>
            </a:pPr>
            <a:r>
              <a:rPr b="1" lang="de-CH" sz="2000">
                <a:solidFill>
                  <a:schemeClr val="dk1"/>
                </a:solidFill>
              </a:rPr>
              <a:t>Feature Engineering:</a:t>
            </a:r>
            <a:r>
              <a:rPr lang="de-CH" sz="2000">
                <a:solidFill>
                  <a:schemeClr val="dk1"/>
                </a:solidFill>
              </a:rPr>
              <a:t> Previously, human experts manually crafted representations to transform raw data into useful inputs for learning, a labor-intensive process known as a "black art."</a:t>
            </a:r>
            <a:endParaRPr sz="2000">
              <a:solidFill>
                <a:schemeClr val="dk1"/>
              </a:solidFill>
            </a:endParaRPr>
          </a:p>
          <a:p>
            <a:pPr indent="-355600" lvl="0" marL="457200" rtl="0" algn="l">
              <a:lnSpc>
                <a:spcPct val="115000"/>
              </a:lnSpc>
              <a:spcBef>
                <a:spcPts val="0"/>
              </a:spcBef>
              <a:spcAft>
                <a:spcPts val="0"/>
              </a:spcAft>
              <a:buClr>
                <a:schemeClr val="dk1"/>
              </a:buClr>
              <a:buSzPts val="2000"/>
              <a:buChar char="●"/>
            </a:pPr>
            <a:r>
              <a:rPr b="1" lang="de-CH" sz="2000">
                <a:solidFill>
                  <a:schemeClr val="dk1"/>
                </a:solidFill>
              </a:rPr>
              <a:t>Deep Learning Breakthrough:</a:t>
            </a:r>
            <a:r>
              <a:rPr lang="de-CH" sz="2000">
                <a:solidFill>
                  <a:schemeClr val="dk1"/>
                </a:solidFill>
              </a:rPr>
              <a:t> Deep neural networks, with multiple hidden layers, automatically learn feature representations, reducing the need for manual engineering.</a:t>
            </a:r>
            <a:endParaRPr sz="2000">
              <a:solidFill>
                <a:schemeClr val="dk1"/>
              </a:solidFill>
            </a:endParaRPr>
          </a:p>
          <a:p>
            <a:pPr indent="-355600" lvl="1" marL="914400" rtl="0" algn="l">
              <a:lnSpc>
                <a:spcPct val="115000"/>
              </a:lnSpc>
              <a:spcBef>
                <a:spcPts val="0"/>
              </a:spcBef>
              <a:spcAft>
                <a:spcPts val="0"/>
              </a:spcAft>
              <a:buClr>
                <a:schemeClr val="dk1"/>
              </a:buClr>
              <a:buSzPts val="2000"/>
              <a:buChar char="○"/>
            </a:pPr>
            <a:r>
              <a:rPr lang="de-CH" sz="2000">
                <a:solidFill>
                  <a:schemeClr val="dk1"/>
                </a:solidFill>
              </a:rPr>
              <a:t>Example: Recognizing facial features while disregarding irrelevant factors like lighting.</a:t>
            </a:r>
            <a:endParaRPr sz="2000">
              <a:solidFill>
                <a:schemeClr val="dk1"/>
              </a:solidFill>
            </a:endParaRPr>
          </a:p>
          <a:p>
            <a:pPr indent="0" lvl="0" marL="0" rtl="0" algn="l">
              <a:spcBef>
                <a:spcPts val="1200"/>
              </a:spcBef>
              <a:spcAft>
                <a:spcPts val="0"/>
              </a:spcAft>
              <a:buNone/>
            </a:pPr>
            <a:r>
              <a:t/>
            </a:r>
            <a:endParaRPr sz="26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6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4.2 - </a:t>
            </a:r>
            <a:r>
              <a:rPr lang="de-CH">
                <a:highlight>
                  <a:srgbClr val="FFFFFF"/>
                </a:highlight>
              </a:rPr>
              <a:t>The Resurgence of Neurocomputational Techniques</a:t>
            </a:r>
            <a:endParaRPr>
              <a:highlight>
                <a:srgbClr val="FFFFFF"/>
              </a:highlight>
            </a:endParaRPr>
          </a:p>
          <a:p>
            <a:pPr indent="0" lvl="0" marL="0" rtl="0" algn="l">
              <a:spcBef>
                <a:spcPts val="0"/>
              </a:spcBef>
              <a:spcAft>
                <a:spcPts val="0"/>
              </a:spcAft>
              <a:buNone/>
            </a:pPr>
            <a:r>
              <a:rPr lang="de-CH"/>
              <a:t> </a:t>
            </a:r>
            <a:endParaRPr/>
          </a:p>
        </p:txBody>
      </p:sp>
      <p:sp>
        <p:nvSpPr>
          <p:cNvPr id="546" name="Google Shape;546;p6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47" name="Google Shape;547;p64"/>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48" name="Google Shape;548;p64"/>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49" name="Google Shape;549;p64"/>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50" name="Google Shape;550;p64"/>
          <p:cNvSpPr txBox="1"/>
          <p:nvPr/>
        </p:nvSpPr>
        <p:spPr>
          <a:xfrm>
            <a:off x="1216500" y="1717075"/>
            <a:ext cx="10361100" cy="6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2000">
                <a:solidFill>
                  <a:srgbClr val="1A1A1A"/>
                </a:solidFill>
                <a:highlight>
                  <a:srgbClr val="FFFFFF"/>
                </a:highlight>
              </a:rPr>
              <a:t>Deep learning can safely be regarded as the study of models that either involve a </a:t>
            </a:r>
            <a:r>
              <a:rPr b="1" lang="de-CH" sz="2000">
                <a:solidFill>
                  <a:srgbClr val="1A1A1A"/>
                </a:solidFill>
                <a:highlight>
                  <a:srgbClr val="FFFFFF"/>
                </a:highlight>
              </a:rPr>
              <a:t>greater amount of composition of learned functions or learned concepts</a:t>
            </a:r>
            <a:r>
              <a:rPr lang="de-CH" sz="2000">
                <a:solidFill>
                  <a:srgbClr val="1A1A1A"/>
                </a:solidFill>
                <a:highlight>
                  <a:srgbClr val="FFFFFF"/>
                </a:highlight>
              </a:rPr>
              <a:t> than traditional machine learning does. (Bengio et al. 2015, Chapter 1)</a:t>
            </a:r>
            <a:endParaRPr sz="2000">
              <a:solidFill>
                <a:srgbClr val="1A1A1A"/>
              </a:solidFill>
              <a:highlight>
                <a:srgbClr val="FFFFFF"/>
              </a:highlight>
            </a:endParaRPr>
          </a:p>
          <a:p>
            <a:pPr indent="0" lvl="0" marL="0" rtl="0" algn="l">
              <a:spcBef>
                <a:spcPts val="0"/>
              </a:spcBef>
              <a:spcAft>
                <a:spcPts val="0"/>
              </a:spcAft>
              <a:buNone/>
            </a:pPr>
            <a:r>
              <a:t/>
            </a:r>
            <a:endParaRPr sz="2000">
              <a:solidFill>
                <a:srgbClr val="1A1A1A"/>
              </a:solidFill>
              <a:highlight>
                <a:srgbClr val="FFFFFF"/>
              </a:highlight>
            </a:endParaRPr>
          </a:p>
          <a:p>
            <a:pPr indent="0" lvl="0" marL="0" rtl="0" algn="l">
              <a:spcBef>
                <a:spcPts val="0"/>
              </a:spcBef>
              <a:spcAft>
                <a:spcPts val="0"/>
              </a:spcAft>
              <a:buNone/>
            </a:pPr>
            <a:r>
              <a:rPr lang="de-CH" sz="2000">
                <a:solidFill>
                  <a:schemeClr val="dk1"/>
                </a:solidFill>
              </a:rPr>
              <a:t>Recent innovations have made deep learning more efficient and feasible, enabling its widespread application. </a:t>
            </a:r>
            <a:r>
              <a:rPr lang="de-CH" sz="2000">
                <a:solidFill>
                  <a:srgbClr val="1A1A1A"/>
                </a:solidFill>
                <a:highlight>
                  <a:srgbClr val="FFFFFF"/>
                </a:highlight>
              </a:rPr>
              <a:t>State-of-the-art results in: </a:t>
            </a:r>
            <a:endParaRPr sz="2000">
              <a:solidFill>
                <a:srgbClr val="1A1A1A"/>
              </a:solidFill>
              <a:highlight>
                <a:srgbClr val="FFFFFF"/>
              </a:highlight>
            </a:endParaRPr>
          </a:p>
          <a:p>
            <a:pPr indent="0" lvl="0" marL="0" rtl="0" algn="l">
              <a:spcBef>
                <a:spcPts val="0"/>
              </a:spcBef>
              <a:spcAft>
                <a:spcPts val="0"/>
              </a:spcAft>
              <a:buNone/>
            </a:pPr>
            <a:r>
              <a:t/>
            </a:r>
            <a:endParaRPr sz="2000">
              <a:solidFill>
                <a:srgbClr val="1A1A1A"/>
              </a:solidFill>
              <a:highlight>
                <a:srgbClr val="FFFFFF"/>
              </a:highlight>
            </a:endParaRPr>
          </a:p>
          <a:p>
            <a:pPr indent="-355600" lvl="0" marL="457200" rtl="0" algn="l">
              <a:spcBef>
                <a:spcPts val="0"/>
              </a:spcBef>
              <a:spcAft>
                <a:spcPts val="0"/>
              </a:spcAft>
              <a:buClr>
                <a:srgbClr val="1A1A1A"/>
              </a:buClr>
              <a:buSzPts val="2000"/>
              <a:buChar char="●"/>
            </a:pPr>
            <a:r>
              <a:rPr lang="de-CH" sz="2000">
                <a:solidFill>
                  <a:srgbClr val="1A1A1A"/>
                </a:solidFill>
                <a:highlight>
                  <a:srgbClr val="FFFFFF"/>
                </a:highlight>
              </a:rPr>
              <a:t>image recognition (given an image containing various objects, label the objects from a given set of labels)</a:t>
            </a:r>
            <a:endParaRPr sz="2000">
              <a:solidFill>
                <a:srgbClr val="1A1A1A"/>
              </a:solidFill>
              <a:highlight>
                <a:srgbClr val="FFFFFF"/>
              </a:highlight>
            </a:endParaRPr>
          </a:p>
          <a:p>
            <a:pPr indent="-355600" lvl="0" marL="457200" rtl="0" algn="l">
              <a:spcBef>
                <a:spcPts val="0"/>
              </a:spcBef>
              <a:spcAft>
                <a:spcPts val="0"/>
              </a:spcAft>
              <a:buClr>
                <a:srgbClr val="1A1A1A"/>
              </a:buClr>
              <a:buSzPts val="2000"/>
              <a:buChar char="●"/>
            </a:pPr>
            <a:r>
              <a:rPr lang="de-CH" sz="2000">
                <a:solidFill>
                  <a:srgbClr val="1A1A1A"/>
                </a:solidFill>
                <a:highlight>
                  <a:srgbClr val="FFFFFF"/>
                </a:highlight>
              </a:rPr>
              <a:t>speech recognition (from audio input, generate a textual representation)</a:t>
            </a:r>
            <a:endParaRPr sz="2000">
              <a:solidFill>
                <a:srgbClr val="1A1A1A"/>
              </a:solidFill>
              <a:highlight>
                <a:srgbClr val="FFFFFF"/>
              </a:highlight>
            </a:endParaRPr>
          </a:p>
          <a:p>
            <a:pPr indent="-355600" lvl="0" marL="457200" rtl="0" algn="l">
              <a:spcBef>
                <a:spcPts val="0"/>
              </a:spcBef>
              <a:spcAft>
                <a:spcPts val="0"/>
              </a:spcAft>
              <a:buClr>
                <a:srgbClr val="1A1A1A"/>
              </a:buClr>
              <a:buSzPts val="2000"/>
              <a:buChar char="●"/>
            </a:pPr>
            <a:r>
              <a:rPr lang="de-CH" sz="2000">
                <a:solidFill>
                  <a:srgbClr val="1A1A1A"/>
                </a:solidFill>
                <a:highlight>
                  <a:srgbClr val="FFFFFF"/>
                </a:highlight>
              </a:rPr>
              <a:t>the analysis of data from particle accelerators</a:t>
            </a:r>
            <a:endParaRPr sz="2000">
              <a:solidFill>
                <a:srgbClr val="1A1A1A"/>
              </a:solidFill>
              <a:highlight>
                <a:srgbClr val="FFFFFF"/>
              </a:high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4.2 - </a:t>
            </a:r>
            <a:r>
              <a:rPr lang="de-CH">
                <a:highlight>
                  <a:srgbClr val="FFFFFF"/>
                </a:highlight>
              </a:rPr>
              <a:t>The Resurgence of Neurocomputational Techniques</a:t>
            </a:r>
            <a:endParaRPr>
              <a:highlight>
                <a:srgbClr val="FFFFFF"/>
              </a:highlight>
            </a:endParaRPr>
          </a:p>
          <a:p>
            <a:pPr indent="0" lvl="0" marL="0" rtl="0" algn="l">
              <a:spcBef>
                <a:spcPts val="0"/>
              </a:spcBef>
              <a:spcAft>
                <a:spcPts val="0"/>
              </a:spcAft>
              <a:buNone/>
            </a:pPr>
            <a:r>
              <a:rPr lang="de-CH"/>
              <a:t> </a:t>
            </a:r>
            <a:endParaRPr/>
          </a:p>
        </p:txBody>
      </p:sp>
      <p:sp>
        <p:nvSpPr>
          <p:cNvPr id="557" name="Google Shape;557;p6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58" name="Google Shape;558;p65"/>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59" name="Google Shape;559;p65"/>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560" name="Google Shape;560;p65"/>
          <p:cNvSpPr txBox="1"/>
          <p:nvPr/>
        </p:nvSpPr>
        <p:spPr>
          <a:xfrm>
            <a:off x="7154425" y="6493650"/>
            <a:ext cx="4752600" cy="2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000">
                <a:solidFill>
                  <a:schemeClr val="dk1"/>
                </a:solidFill>
              </a:rPr>
              <a:t>https://glasswing.vc/blog/thinking-corner/the-history-of-artificial-intelligence/</a:t>
            </a:r>
            <a:endParaRPr sz="700">
              <a:solidFill>
                <a:schemeClr val="dk1"/>
              </a:solidFill>
            </a:endParaRPr>
          </a:p>
        </p:txBody>
      </p:sp>
      <p:sp>
        <p:nvSpPr>
          <p:cNvPr id="561" name="Google Shape;561;p65"/>
          <p:cNvSpPr txBox="1"/>
          <p:nvPr/>
        </p:nvSpPr>
        <p:spPr>
          <a:xfrm>
            <a:off x="1149125" y="1553525"/>
            <a:ext cx="10361100" cy="68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Clr>
                <a:schemeClr val="dk1"/>
              </a:buClr>
              <a:buSzPts val="1100"/>
              <a:buFont typeface="Arial"/>
              <a:buNone/>
            </a:pPr>
            <a:r>
              <a:rPr lang="de-CH" sz="2000">
                <a:solidFill>
                  <a:schemeClr val="dk1"/>
                </a:solidFill>
              </a:rPr>
              <a:t>Two significant challenges of deep learning:</a:t>
            </a:r>
            <a:endParaRPr sz="2000">
              <a:solidFill>
                <a:schemeClr val="dk1"/>
              </a:solidFill>
            </a:endParaRPr>
          </a:p>
          <a:p>
            <a:pPr indent="0" lvl="0" marL="0" rtl="0" algn="l">
              <a:lnSpc>
                <a:spcPct val="100000"/>
              </a:lnSpc>
              <a:spcBef>
                <a:spcPts val="1200"/>
              </a:spcBef>
              <a:spcAft>
                <a:spcPts val="0"/>
              </a:spcAft>
              <a:buNone/>
            </a:pPr>
            <a:r>
              <a:rPr b="1" lang="de-CH" sz="2000">
                <a:solidFill>
                  <a:schemeClr val="dk1"/>
                </a:solidFill>
              </a:rPr>
              <a:t>Minor:</a:t>
            </a:r>
            <a:endParaRPr b="1" sz="2000">
              <a:solidFill>
                <a:schemeClr val="dk1"/>
              </a:solidFill>
            </a:endParaRPr>
          </a:p>
          <a:p>
            <a:pPr indent="-355600" lvl="0" marL="457200" rtl="0" algn="l">
              <a:lnSpc>
                <a:spcPct val="100000"/>
              </a:lnSpc>
              <a:spcBef>
                <a:spcPts val="1200"/>
              </a:spcBef>
              <a:spcAft>
                <a:spcPts val="0"/>
              </a:spcAft>
              <a:buClr>
                <a:schemeClr val="dk1"/>
              </a:buClr>
              <a:buSzPts val="2000"/>
              <a:buChar char="●"/>
            </a:pPr>
            <a:r>
              <a:rPr b="1" lang="de-CH" sz="2000">
                <a:solidFill>
                  <a:schemeClr val="dk1"/>
                </a:solidFill>
              </a:rPr>
              <a:t>Still requires human expertise for architectural design and hyperparameter tuning. </a:t>
            </a:r>
            <a:r>
              <a:rPr lang="de-CH" sz="2000">
                <a:solidFill>
                  <a:schemeClr val="dk1"/>
                </a:solidFill>
              </a:rPr>
              <a:t>This process is often guided by intuition and experience, lacking systematic methodologies.</a:t>
            </a:r>
            <a:endParaRPr sz="2000">
              <a:solidFill>
                <a:schemeClr val="dk1"/>
              </a:solidFill>
            </a:endParaRPr>
          </a:p>
          <a:p>
            <a:pPr indent="0" lvl="0" marL="0" rtl="0" algn="l">
              <a:lnSpc>
                <a:spcPct val="100000"/>
              </a:lnSpc>
              <a:spcBef>
                <a:spcPts val="1200"/>
              </a:spcBef>
              <a:spcAft>
                <a:spcPts val="0"/>
              </a:spcAft>
              <a:buNone/>
            </a:pPr>
            <a:r>
              <a:rPr b="1" lang="de-CH" sz="2000">
                <a:solidFill>
                  <a:schemeClr val="dk1"/>
                </a:solidFill>
              </a:rPr>
              <a:t>Major: </a:t>
            </a:r>
            <a:endParaRPr b="1" sz="2000">
              <a:solidFill>
                <a:schemeClr val="dk1"/>
              </a:solidFill>
            </a:endParaRPr>
          </a:p>
          <a:p>
            <a:pPr indent="-355600" lvl="0" marL="457200" rtl="0" algn="l">
              <a:lnSpc>
                <a:spcPct val="100000"/>
              </a:lnSpc>
              <a:spcBef>
                <a:spcPts val="1200"/>
              </a:spcBef>
              <a:spcAft>
                <a:spcPts val="0"/>
              </a:spcAft>
              <a:buClr>
                <a:schemeClr val="dk1"/>
              </a:buClr>
              <a:buSzPts val="2000"/>
              <a:buChar char="●"/>
            </a:pPr>
            <a:r>
              <a:rPr b="1" lang="de-CH" sz="2000">
                <a:solidFill>
                  <a:schemeClr val="dk1"/>
                </a:solidFill>
              </a:rPr>
              <a:t>Vulnerability to Adversarial Inputs </a:t>
            </a:r>
            <a:r>
              <a:rPr lang="de-CH" sz="2000">
                <a:solidFill>
                  <a:schemeClr val="dk1"/>
                </a:solidFill>
              </a:rPr>
              <a:t>(intentionally altered data that appear normal to humans but cause neural networks to make incorrect predictions). </a:t>
            </a:r>
            <a:endParaRPr sz="2000">
              <a:solidFill>
                <a:schemeClr val="dk1"/>
              </a:solidFill>
            </a:endParaRPr>
          </a:p>
          <a:p>
            <a:pPr indent="-355600" lvl="0" marL="914400" rtl="0" algn="l">
              <a:lnSpc>
                <a:spcPct val="100000"/>
              </a:lnSpc>
              <a:spcBef>
                <a:spcPts val="0"/>
              </a:spcBef>
              <a:spcAft>
                <a:spcPts val="0"/>
              </a:spcAft>
              <a:buClr>
                <a:schemeClr val="dk1"/>
              </a:buClr>
              <a:buSzPts val="2000"/>
              <a:buChar char="-"/>
            </a:pPr>
            <a:r>
              <a:rPr lang="de-CH" sz="2000">
                <a:solidFill>
                  <a:schemeClr val="dk1"/>
                </a:solidFill>
              </a:rPr>
              <a:t>Can lead to high-confidence misclassifications, undermining the reliability of AI systems (a slight modification to an image can cause a model to misidentify objects).</a:t>
            </a:r>
            <a:endParaRPr sz="2000">
              <a:solidFill>
                <a:schemeClr val="dk1"/>
              </a:solidFill>
            </a:endParaRPr>
          </a:p>
          <a:p>
            <a:pPr indent="-355600" lvl="0" marL="914400" rtl="0" algn="l">
              <a:lnSpc>
                <a:spcPct val="100000"/>
              </a:lnSpc>
              <a:spcBef>
                <a:spcPts val="0"/>
              </a:spcBef>
              <a:spcAft>
                <a:spcPts val="0"/>
              </a:spcAft>
              <a:buClr>
                <a:schemeClr val="dk1"/>
              </a:buClr>
              <a:buSzPts val="2000"/>
              <a:buChar char="-"/>
            </a:pPr>
            <a:r>
              <a:rPr lang="de-CH" sz="2000">
                <a:solidFill>
                  <a:schemeClr val="dk1"/>
                </a:solidFill>
              </a:rPr>
              <a:t>The persistence of adversarial inputs across different models and datasets raises concerns about deploying AI in safety-critical applications</a:t>
            </a:r>
            <a:endParaRPr sz="2000">
              <a:solidFill>
                <a:schemeClr val="dk1"/>
              </a:solidFill>
            </a:endParaRPr>
          </a:p>
          <a:p>
            <a:pPr indent="0" lvl="0" marL="0" rtl="0" algn="l">
              <a:lnSpc>
                <a:spcPct val="115000"/>
              </a:lnSpc>
              <a:spcBef>
                <a:spcPts val="1200"/>
              </a:spcBef>
              <a:spcAft>
                <a:spcPts val="0"/>
              </a:spcAft>
              <a:buNone/>
            </a:pPr>
            <a:r>
              <a:t/>
            </a:r>
            <a:endParaRPr sz="2000">
              <a:solidFill>
                <a:schemeClr val="dk1"/>
              </a:solidFill>
            </a:endParaRPr>
          </a:p>
          <a:p>
            <a:pPr indent="0" lvl="0" marL="0" rtl="0" algn="l">
              <a:lnSpc>
                <a:spcPct val="115000"/>
              </a:lnSpc>
              <a:spcBef>
                <a:spcPts val="1200"/>
              </a:spcBef>
              <a:spcAft>
                <a:spcPts val="1200"/>
              </a:spcAft>
              <a:buNone/>
            </a:pPr>
            <a:r>
              <a:t/>
            </a:r>
            <a:endParaRPr sz="2000">
              <a:solidFill>
                <a:srgbClr val="1A1A1A"/>
              </a:solidFill>
              <a:highlight>
                <a:srgbClr val="FFFFFF"/>
              </a:high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66"/>
          <p:cNvSpPr txBox="1"/>
          <p:nvPr>
            <p:ph idx="1" type="body"/>
          </p:nvPr>
        </p:nvSpPr>
        <p:spPr>
          <a:xfrm>
            <a:off x="1071875" y="2185150"/>
            <a:ext cx="10515600" cy="4187700"/>
          </a:xfrm>
          <a:prstGeom prst="rect">
            <a:avLst/>
          </a:prstGeom>
        </p:spPr>
        <p:txBody>
          <a:bodyPr anchorCtr="0" anchor="t" bIns="45700" lIns="91425" spcFirstLastPara="1" rIns="91425" wrap="square" tIns="45700">
            <a:noAutofit/>
          </a:bodyPr>
          <a:lstStyle/>
          <a:p>
            <a:pPr indent="-393700" lvl="0" marL="457200" rtl="0" algn="l">
              <a:lnSpc>
                <a:spcPct val="115000"/>
              </a:lnSpc>
              <a:spcBef>
                <a:spcPts val="1200"/>
              </a:spcBef>
              <a:spcAft>
                <a:spcPts val="0"/>
              </a:spcAft>
              <a:buSzPts val="2600"/>
              <a:buChar char="-"/>
            </a:pPr>
            <a:r>
              <a:rPr lang="de-CH"/>
              <a:t>2nd element to the explosive growth of AI:</a:t>
            </a:r>
            <a:br>
              <a:rPr lang="de-CH"/>
            </a:br>
            <a:r>
              <a:rPr i="1" lang="de-CH"/>
              <a:t>Non-neurocomputational probabilistic methods </a:t>
            </a:r>
            <a:br>
              <a:rPr i="1" lang="de-CH"/>
            </a:br>
            <a:endParaRPr i="1"/>
          </a:p>
          <a:p>
            <a:pPr indent="-393700" lvl="0" marL="457200" rtl="0" algn="l">
              <a:lnSpc>
                <a:spcPct val="115000"/>
              </a:lnSpc>
              <a:spcBef>
                <a:spcPts val="0"/>
              </a:spcBef>
              <a:spcAft>
                <a:spcPts val="0"/>
              </a:spcAft>
              <a:buSzPts val="2600"/>
              <a:buChar char="-"/>
            </a:pPr>
            <a:r>
              <a:rPr lang="de-CH"/>
              <a:t>AI uses a </a:t>
            </a:r>
            <a:r>
              <a:rPr lang="de-CH"/>
              <a:t>different</a:t>
            </a:r>
            <a:r>
              <a:rPr lang="de-CH"/>
              <a:t> than the standard </a:t>
            </a:r>
            <a:r>
              <a:rPr lang="de-CH"/>
              <a:t>approach stemming from a logic and technical philosophy</a:t>
            </a:r>
            <a:br>
              <a:rPr lang="de-CH"/>
            </a:br>
            <a:endParaRPr/>
          </a:p>
          <a:p>
            <a:pPr indent="-393700" lvl="0" marL="457200" rtl="0" algn="l">
              <a:lnSpc>
                <a:spcPct val="115000"/>
              </a:lnSpc>
              <a:spcBef>
                <a:spcPts val="0"/>
              </a:spcBef>
              <a:spcAft>
                <a:spcPts val="0"/>
              </a:spcAft>
              <a:buSzPts val="2600"/>
              <a:buChar char="-"/>
            </a:pPr>
            <a:r>
              <a:rPr i="1" lang="de-CH"/>
              <a:t>Random Variables: </a:t>
            </a:r>
            <a:br>
              <a:rPr i="1" lang="de-CH"/>
            </a:br>
            <a:r>
              <a:rPr lang="de-CH"/>
              <a:t>Fundamental proposition, allowing initial uncertainty for an agent</a:t>
            </a:r>
            <a:endParaRPr/>
          </a:p>
          <a:p>
            <a:pPr indent="0" lvl="0" marL="0" rtl="0" algn="l">
              <a:lnSpc>
                <a:spcPct val="115000"/>
              </a:lnSpc>
              <a:spcBef>
                <a:spcPts val="1200"/>
              </a:spcBef>
              <a:spcAft>
                <a:spcPts val="0"/>
              </a:spcAft>
              <a:buNone/>
            </a:pPr>
            <a:r>
              <a:t/>
            </a:r>
            <a:endParaRPr sz="3200"/>
          </a:p>
          <a:p>
            <a:pPr indent="0" lvl="0" marL="0" rtl="0" algn="l">
              <a:spcBef>
                <a:spcPts val="1200"/>
              </a:spcBef>
              <a:spcAft>
                <a:spcPts val="0"/>
              </a:spcAft>
              <a:buNone/>
            </a:pPr>
            <a:r>
              <a:t/>
            </a:r>
            <a:endParaRPr/>
          </a:p>
        </p:txBody>
      </p:sp>
      <p:sp>
        <p:nvSpPr>
          <p:cNvPr id="568" name="Google Shape;568;p6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4.3 - The Resurgence of Probabilistic Techniques</a:t>
            </a:r>
            <a:endParaRPr/>
          </a:p>
        </p:txBody>
      </p:sp>
      <p:sp>
        <p:nvSpPr>
          <p:cNvPr id="569" name="Google Shape;569;p6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70" name="Google Shape;570;p66"/>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71" name="Google Shape;571;p66"/>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7"/>
          <p:cNvSpPr txBox="1"/>
          <p:nvPr>
            <p:ph idx="1" type="body"/>
          </p:nvPr>
        </p:nvSpPr>
        <p:spPr>
          <a:xfrm>
            <a:off x="1071875" y="2185150"/>
            <a:ext cx="10515600" cy="41877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The Kalmogorov Axioms apply and yet base the probabilistic</a:t>
            </a:r>
            <a:br>
              <a:rPr lang="de-CH"/>
            </a:br>
            <a:r>
              <a:rPr lang="de-CH"/>
              <a:t>approach</a:t>
            </a:r>
            <a:r>
              <a:rPr lang="de-CH"/>
              <a:t> in logic</a:t>
            </a:r>
            <a:br>
              <a:rPr lang="de-CH"/>
            </a:br>
            <a:endParaRPr/>
          </a:p>
          <a:p>
            <a:pPr indent="-393700" lvl="0" marL="457200" rtl="0" algn="l">
              <a:spcBef>
                <a:spcPts val="0"/>
              </a:spcBef>
              <a:spcAft>
                <a:spcPts val="0"/>
              </a:spcAft>
              <a:buSzPts val="2600"/>
              <a:buChar char="-"/>
            </a:pPr>
            <a:r>
              <a:rPr b="1" i="1" lang="de-CH"/>
              <a:t>Bayesian networks</a:t>
            </a:r>
            <a:r>
              <a:rPr lang="de-CH"/>
              <a:t> as a solution for the 2 problems:</a:t>
            </a:r>
            <a:br>
              <a:rPr lang="de-CH"/>
            </a:br>
            <a:r>
              <a:rPr lang="de-CH"/>
              <a:t>1. Processing large quantities of data</a:t>
            </a:r>
            <a:br>
              <a:rPr lang="de-CH"/>
            </a:br>
            <a:r>
              <a:rPr lang="de-CH"/>
              <a:t>2. Only </a:t>
            </a:r>
            <a:r>
              <a:rPr lang="de-CH"/>
              <a:t>propositional</a:t>
            </a:r>
            <a:r>
              <a:rPr lang="de-CH"/>
              <a:t> expressivity </a:t>
            </a:r>
            <a:br>
              <a:rPr lang="de-CH"/>
            </a:br>
            <a:endParaRPr/>
          </a:p>
          <a:p>
            <a:pPr indent="-393700" lvl="0" marL="457200" rtl="0" algn="l">
              <a:spcBef>
                <a:spcPts val="0"/>
              </a:spcBef>
              <a:spcAft>
                <a:spcPts val="0"/>
              </a:spcAft>
              <a:buSzPts val="2600"/>
              <a:buChar char="-"/>
            </a:pPr>
            <a:r>
              <a:rPr lang="de-CH"/>
              <a:t>One application of this model could be to ask for the probability of an hypothesis H</a:t>
            </a:r>
            <a:r>
              <a:rPr baseline="-25000" lang="de-CH"/>
              <a:t>x</a:t>
            </a:r>
            <a:r>
              <a:rPr lang="de-CH"/>
              <a:t> being true</a:t>
            </a:r>
            <a:endParaRPr baseline="30000"/>
          </a:p>
        </p:txBody>
      </p:sp>
      <p:sp>
        <p:nvSpPr>
          <p:cNvPr id="578" name="Google Shape;578;p6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4.3 - The Resurgence of Probabilistic Techniques</a:t>
            </a:r>
            <a:endParaRPr/>
          </a:p>
        </p:txBody>
      </p:sp>
      <p:sp>
        <p:nvSpPr>
          <p:cNvPr id="579" name="Google Shape;579;p6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80" name="Google Shape;580;p67"/>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81" name="Google Shape;581;p67"/>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8"/>
          <p:cNvSpPr txBox="1"/>
          <p:nvPr>
            <p:ph idx="1" type="body"/>
          </p:nvPr>
        </p:nvSpPr>
        <p:spPr>
          <a:xfrm>
            <a:off x="1071875" y="2185150"/>
            <a:ext cx="10515600" cy="4187700"/>
          </a:xfrm>
          <a:prstGeom prst="rect">
            <a:avLst/>
          </a:prstGeom>
        </p:spPr>
        <p:txBody>
          <a:bodyPr anchorCtr="0" anchor="t" bIns="45700" lIns="91425" spcFirstLastPara="1" rIns="91425" wrap="square" tIns="45700">
            <a:noAutofit/>
          </a:bodyPr>
          <a:lstStyle/>
          <a:p>
            <a:pPr indent="0" lvl="0" marL="457200" rtl="0" algn="l">
              <a:spcBef>
                <a:spcPts val="1000"/>
              </a:spcBef>
              <a:spcAft>
                <a:spcPts val="0"/>
              </a:spcAft>
              <a:buNone/>
            </a:pPr>
            <a:r>
              <a:t/>
            </a:r>
            <a:endParaRPr/>
          </a:p>
        </p:txBody>
      </p:sp>
      <p:sp>
        <p:nvSpPr>
          <p:cNvPr id="588" name="Google Shape;588;p6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4.3 - The Resurgence of Probabilistic Techniques</a:t>
            </a:r>
            <a:endParaRPr/>
          </a:p>
        </p:txBody>
      </p:sp>
      <p:sp>
        <p:nvSpPr>
          <p:cNvPr id="589" name="Google Shape;589;p6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590" name="Google Shape;590;p68"/>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591" name="Google Shape;591;p68"/>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592" name="Google Shape;592;p68"/>
          <p:cNvPicPr preferRelativeResize="0"/>
          <p:nvPr/>
        </p:nvPicPr>
        <p:blipFill>
          <a:blip r:embed="rId3">
            <a:alphaModFix/>
          </a:blip>
          <a:stretch>
            <a:fillRect/>
          </a:stretch>
        </p:blipFill>
        <p:spPr>
          <a:xfrm>
            <a:off x="9867712" y="3301450"/>
            <a:ext cx="2337900" cy="2337900"/>
          </a:xfrm>
          <a:prstGeom prst="rect">
            <a:avLst/>
          </a:prstGeom>
          <a:noFill/>
          <a:ln>
            <a:noFill/>
          </a:ln>
        </p:spPr>
      </p:pic>
      <p:pic>
        <p:nvPicPr>
          <p:cNvPr id="593" name="Google Shape;593;p68"/>
          <p:cNvPicPr preferRelativeResize="0"/>
          <p:nvPr/>
        </p:nvPicPr>
        <p:blipFill rotWithShape="1">
          <a:blip r:embed="rId4">
            <a:alphaModFix/>
          </a:blip>
          <a:srcRect b="39268" l="2200" r="-2200" t="38937"/>
          <a:stretch/>
        </p:blipFill>
        <p:spPr>
          <a:xfrm>
            <a:off x="9917959" y="2612425"/>
            <a:ext cx="2068566" cy="601125"/>
          </a:xfrm>
          <a:prstGeom prst="rect">
            <a:avLst/>
          </a:prstGeom>
          <a:noFill/>
          <a:ln>
            <a:noFill/>
          </a:ln>
        </p:spPr>
      </p:pic>
      <p:pic>
        <p:nvPicPr>
          <p:cNvPr id="594" name="Google Shape;594;p68"/>
          <p:cNvPicPr preferRelativeResize="0"/>
          <p:nvPr/>
        </p:nvPicPr>
        <p:blipFill>
          <a:blip r:embed="rId5">
            <a:alphaModFix/>
          </a:blip>
          <a:stretch>
            <a:fillRect/>
          </a:stretch>
        </p:blipFill>
        <p:spPr>
          <a:xfrm>
            <a:off x="3399450" y="1469550"/>
            <a:ext cx="6518500" cy="5262850"/>
          </a:xfrm>
          <a:prstGeom prst="rect">
            <a:avLst/>
          </a:prstGeom>
          <a:noFill/>
          <a:ln>
            <a:noFill/>
          </a:ln>
        </p:spPr>
      </p:pic>
      <p:pic>
        <p:nvPicPr>
          <p:cNvPr id="595" name="Google Shape;595;p68"/>
          <p:cNvPicPr preferRelativeResize="0"/>
          <p:nvPr/>
        </p:nvPicPr>
        <p:blipFill>
          <a:blip r:embed="rId6">
            <a:alphaModFix/>
          </a:blip>
          <a:stretch>
            <a:fillRect/>
          </a:stretch>
        </p:blipFill>
        <p:spPr>
          <a:xfrm>
            <a:off x="653000" y="3319300"/>
            <a:ext cx="3771900" cy="1219200"/>
          </a:xfrm>
          <a:prstGeom prst="rect">
            <a:avLst/>
          </a:prstGeom>
          <a:noFill/>
          <a:ln>
            <a:noFill/>
          </a:ln>
        </p:spPr>
      </p:pic>
      <p:pic>
        <p:nvPicPr>
          <p:cNvPr id="596" name="Google Shape;596;p68"/>
          <p:cNvPicPr preferRelativeResize="0"/>
          <p:nvPr/>
        </p:nvPicPr>
        <p:blipFill>
          <a:blip r:embed="rId7">
            <a:alphaModFix/>
          </a:blip>
          <a:stretch>
            <a:fillRect/>
          </a:stretch>
        </p:blipFill>
        <p:spPr>
          <a:xfrm>
            <a:off x="9553450" y="3881179"/>
            <a:ext cx="1050450" cy="105045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6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2 - Chapter 5 - AI in the Wild </a:t>
            </a:r>
            <a:endParaRPr/>
          </a:p>
        </p:txBody>
      </p:sp>
      <p:sp>
        <p:nvSpPr>
          <p:cNvPr id="603" name="Google Shape;603;p6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604" name="Google Shape;604;p6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05" name="Google Shape;605;p6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606" name="Google Shape;606;p69"/>
          <p:cNvPicPr preferRelativeResize="0"/>
          <p:nvPr/>
        </p:nvPicPr>
        <p:blipFill>
          <a:blip r:embed="rId3">
            <a:alphaModFix/>
          </a:blip>
          <a:stretch>
            <a:fillRect/>
          </a:stretch>
        </p:blipFill>
        <p:spPr>
          <a:xfrm>
            <a:off x="1190000" y="1377573"/>
            <a:ext cx="7800975" cy="4391025"/>
          </a:xfrm>
          <a:prstGeom prst="rect">
            <a:avLst/>
          </a:prstGeom>
          <a:noFill/>
          <a:ln>
            <a:noFill/>
          </a:ln>
        </p:spPr>
      </p:pic>
      <p:pic>
        <p:nvPicPr>
          <p:cNvPr id="607" name="Google Shape;607;p69"/>
          <p:cNvPicPr preferRelativeResize="0"/>
          <p:nvPr/>
        </p:nvPicPr>
        <p:blipFill>
          <a:blip r:embed="rId4">
            <a:alphaModFix/>
          </a:blip>
          <a:stretch>
            <a:fillRect/>
          </a:stretch>
        </p:blipFill>
        <p:spPr>
          <a:xfrm>
            <a:off x="9448500" y="4510698"/>
            <a:ext cx="11887198" cy="59271"/>
          </a:xfrm>
          <a:prstGeom prst="rect">
            <a:avLst/>
          </a:prstGeom>
          <a:noFill/>
          <a:ln>
            <a:noFill/>
          </a:ln>
        </p:spPr>
      </p:pic>
      <p:pic>
        <p:nvPicPr>
          <p:cNvPr id="608" name="Google Shape;608;p69"/>
          <p:cNvPicPr preferRelativeResize="0"/>
          <p:nvPr/>
        </p:nvPicPr>
        <p:blipFill>
          <a:blip r:embed="rId5">
            <a:alphaModFix/>
          </a:blip>
          <a:stretch>
            <a:fillRect/>
          </a:stretch>
        </p:blipFill>
        <p:spPr>
          <a:xfrm>
            <a:off x="12303650" y="2957698"/>
            <a:ext cx="733425" cy="1466850"/>
          </a:xfrm>
          <a:prstGeom prst="rect">
            <a:avLst/>
          </a:prstGeom>
          <a:noFill/>
          <a:ln>
            <a:noFill/>
          </a:ln>
        </p:spPr>
      </p:pic>
      <p:sp>
        <p:nvSpPr>
          <p:cNvPr id="609" name="Google Shape;609;p69"/>
          <p:cNvSpPr txBox="1"/>
          <p:nvPr/>
        </p:nvSpPr>
        <p:spPr>
          <a:xfrm>
            <a:off x="1071875" y="6187575"/>
            <a:ext cx="75093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de-CH" sz="800">
                <a:solidFill>
                  <a:schemeClr val="dk1"/>
                </a:solidFill>
              </a:rPr>
              <a:t>Source: </a:t>
            </a:r>
            <a:r>
              <a:rPr lang="de-CH" sz="800">
                <a:solidFill>
                  <a:schemeClr val="dk1"/>
                </a:solidFill>
              </a:rPr>
              <a:t>Absolutely AI (2023); Eldagsen (2023); GE Healthcare (2019); Passingham and Laughlin (2023); Sullivan (2023)</a:t>
            </a:r>
            <a:endParaRPr sz="800">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7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2 - Chapter 5 - Limits of AI </a:t>
            </a:r>
            <a:endParaRPr/>
          </a:p>
        </p:txBody>
      </p:sp>
      <p:sp>
        <p:nvSpPr>
          <p:cNvPr id="616" name="Google Shape;616;p7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617" name="Google Shape;617;p7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18" name="Google Shape;618;p7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619" name="Google Shape;619;p70"/>
          <p:cNvPicPr preferRelativeResize="0"/>
          <p:nvPr/>
        </p:nvPicPr>
        <p:blipFill>
          <a:blip r:embed="rId3">
            <a:alphaModFix/>
          </a:blip>
          <a:stretch>
            <a:fillRect/>
          </a:stretch>
        </p:blipFill>
        <p:spPr>
          <a:xfrm>
            <a:off x="-551725" y="4510698"/>
            <a:ext cx="16200001" cy="59271"/>
          </a:xfrm>
          <a:prstGeom prst="rect">
            <a:avLst/>
          </a:prstGeom>
          <a:noFill/>
          <a:ln>
            <a:noFill/>
          </a:ln>
        </p:spPr>
      </p:pic>
      <p:pic>
        <p:nvPicPr>
          <p:cNvPr id="620" name="Google Shape;620;p70"/>
          <p:cNvPicPr preferRelativeResize="0"/>
          <p:nvPr/>
        </p:nvPicPr>
        <p:blipFill>
          <a:blip r:embed="rId4">
            <a:alphaModFix/>
          </a:blip>
          <a:stretch>
            <a:fillRect/>
          </a:stretch>
        </p:blipFill>
        <p:spPr>
          <a:xfrm>
            <a:off x="4715925" y="2957698"/>
            <a:ext cx="733425" cy="1466850"/>
          </a:xfrm>
          <a:prstGeom prst="rect">
            <a:avLst/>
          </a:prstGeom>
          <a:noFill/>
          <a:ln>
            <a:noFill/>
          </a:ln>
        </p:spPr>
      </p:pic>
      <p:sp>
        <p:nvSpPr>
          <p:cNvPr id="621" name="Google Shape;621;p70"/>
          <p:cNvSpPr txBox="1"/>
          <p:nvPr/>
        </p:nvSpPr>
        <p:spPr>
          <a:xfrm>
            <a:off x="1071875" y="6187575"/>
            <a:ext cx="75093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800">
              <a:solidFill>
                <a:schemeClr val="dk1"/>
              </a:solidFill>
            </a:endParaRPr>
          </a:p>
        </p:txBody>
      </p:sp>
      <p:pic>
        <p:nvPicPr>
          <p:cNvPr id="622" name="Google Shape;622;p70"/>
          <p:cNvPicPr preferRelativeResize="0"/>
          <p:nvPr/>
        </p:nvPicPr>
        <p:blipFill>
          <a:blip r:embed="rId5">
            <a:alphaModFix/>
          </a:blip>
          <a:stretch>
            <a:fillRect/>
          </a:stretch>
        </p:blipFill>
        <p:spPr>
          <a:xfrm>
            <a:off x="5449350" y="3533111"/>
            <a:ext cx="790575" cy="161925"/>
          </a:xfrm>
          <a:prstGeom prst="rect">
            <a:avLst/>
          </a:prstGeom>
          <a:noFill/>
          <a:ln>
            <a:noFill/>
          </a:ln>
        </p:spPr>
      </p:pic>
      <p:pic>
        <p:nvPicPr>
          <p:cNvPr id="623" name="Google Shape;623;p70"/>
          <p:cNvPicPr preferRelativeResize="0"/>
          <p:nvPr/>
        </p:nvPicPr>
        <p:blipFill>
          <a:blip r:embed="rId6">
            <a:alphaModFix/>
          </a:blip>
          <a:stretch>
            <a:fillRect/>
          </a:stretch>
        </p:blipFill>
        <p:spPr>
          <a:xfrm>
            <a:off x="6352113" y="3129148"/>
            <a:ext cx="1123950" cy="1123950"/>
          </a:xfrm>
          <a:prstGeom prst="rect">
            <a:avLst/>
          </a:prstGeom>
          <a:noFill/>
          <a:ln>
            <a:noFill/>
          </a:ln>
        </p:spPr>
      </p:pic>
      <p:sp>
        <p:nvSpPr>
          <p:cNvPr id="624" name="Google Shape;624;p70"/>
          <p:cNvSpPr/>
          <p:nvPr/>
        </p:nvSpPr>
        <p:spPr>
          <a:xfrm>
            <a:off x="5654700" y="2411763"/>
            <a:ext cx="2518800" cy="2558700"/>
          </a:xfrm>
          <a:prstGeom prst="mathMultiply">
            <a:avLst>
              <a:gd fmla="val 1402" name="adj1"/>
            </a:avLst>
          </a:pr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accent6"/>
              </a:highlight>
            </a:endParaRPr>
          </a:p>
        </p:txBody>
      </p:sp>
    </p:spTree>
  </p:cSld>
  <p:clrMapOvr>
    <a:masterClrMapping/>
  </p:clrMapOvr>
  <mc:AlternateContent>
    <mc:Choice Requires="p14">
      <p:transition spd="slow" p14:dur="15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2"/>
                                        </p:tgtEl>
                                        <p:attrNameLst>
                                          <p:attrName>style.visibility</p:attrName>
                                        </p:attrNameLst>
                                      </p:cBhvr>
                                      <p:to>
                                        <p:strVal val="visible"/>
                                      </p:to>
                                    </p:set>
                                    <p:animEffect filter="fade" transition="in">
                                      <p:cBhvr>
                                        <p:cTn dur="700"/>
                                        <p:tgtEl>
                                          <p:spTgt spid="622"/>
                                        </p:tgtEl>
                                      </p:cBhvr>
                                    </p:animEffect>
                                  </p:childTnLst>
                                </p:cTn>
                              </p:par>
                            </p:childTnLst>
                          </p:cTn>
                        </p:par>
                        <p:par>
                          <p:cTn fill="hold">
                            <p:stCondLst>
                              <p:cond delay="700"/>
                            </p:stCondLst>
                            <p:childTnLst>
                              <p:par>
                                <p:cTn fill="hold" nodeType="afterEffect" presetClass="entr" presetID="10" presetSubtype="0">
                                  <p:stCondLst>
                                    <p:cond delay="0"/>
                                  </p:stCondLst>
                                  <p:childTnLst>
                                    <p:set>
                                      <p:cBhvr>
                                        <p:cTn dur="1" fill="hold">
                                          <p:stCondLst>
                                            <p:cond delay="0"/>
                                          </p:stCondLst>
                                        </p:cTn>
                                        <p:tgtEl>
                                          <p:spTgt spid="623"/>
                                        </p:tgtEl>
                                        <p:attrNameLst>
                                          <p:attrName>style.visibility</p:attrName>
                                        </p:attrNameLst>
                                      </p:cBhvr>
                                      <p:to>
                                        <p:strVal val="visible"/>
                                      </p:to>
                                    </p:set>
                                    <p:animEffect filter="fade" transition="in">
                                      <p:cBhvr>
                                        <p:cTn dur="700"/>
                                        <p:tgtEl>
                                          <p:spTgt spid="6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4"/>
                                        </p:tgtEl>
                                        <p:attrNameLst>
                                          <p:attrName>style.visibility</p:attrName>
                                        </p:attrNameLst>
                                      </p:cBhvr>
                                      <p:to>
                                        <p:strVal val="visible"/>
                                      </p:to>
                                    </p:set>
                                    <p:animEffect filter="fade" transition="in">
                                      <p:cBhvr>
                                        <p:cTn dur="700"/>
                                        <p:tgtEl>
                                          <p:spTgt spid="6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7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2 - Chapter 5 - Limits of AI </a:t>
            </a:r>
            <a:endParaRPr/>
          </a:p>
        </p:txBody>
      </p:sp>
      <p:sp>
        <p:nvSpPr>
          <p:cNvPr id="631" name="Google Shape;631;p7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632" name="Google Shape;632;p7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33" name="Google Shape;633;p7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634" name="Google Shape;634;p71"/>
          <p:cNvPicPr preferRelativeResize="0"/>
          <p:nvPr/>
        </p:nvPicPr>
        <p:blipFill>
          <a:blip r:embed="rId3">
            <a:alphaModFix/>
          </a:blip>
          <a:stretch>
            <a:fillRect/>
          </a:stretch>
        </p:blipFill>
        <p:spPr>
          <a:xfrm>
            <a:off x="-551725" y="4510698"/>
            <a:ext cx="16200001" cy="59271"/>
          </a:xfrm>
          <a:prstGeom prst="rect">
            <a:avLst/>
          </a:prstGeom>
          <a:noFill/>
          <a:ln>
            <a:noFill/>
          </a:ln>
        </p:spPr>
      </p:pic>
      <p:sp>
        <p:nvSpPr>
          <p:cNvPr id="635" name="Google Shape;635;p71"/>
          <p:cNvSpPr txBox="1"/>
          <p:nvPr/>
        </p:nvSpPr>
        <p:spPr>
          <a:xfrm>
            <a:off x="1071875" y="6187575"/>
            <a:ext cx="75093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de-CH" sz="800">
                <a:solidFill>
                  <a:schemeClr val="dk1"/>
                </a:solidFill>
              </a:rPr>
              <a:t>Source: </a:t>
            </a:r>
            <a:r>
              <a:rPr lang="de-CH" sz="800">
                <a:solidFill>
                  <a:schemeClr val="dk1"/>
                </a:solidFill>
              </a:rPr>
              <a:t>Ackerson (2023); Betzendahl (2021); Sancya (2023) </a:t>
            </a:r>
            <a:endParaRPr sz="800">
              <a:solidFill>
                <a:schemeClr val="dk1"/>
              </a:solidFill>
            </a:endParaRPr>
          </a:p>
        </p:txBody>
      </p:sp>
      <p:pic>
        <p:nvPicPr>
          <p:cNvPr id="636" name="Google Shape;636;p71"/>
          <p:cNvPicPr preferRelativeResize="0"/>
          <p:nvPr/>
        </p:nvPicPr>
        <p:blipFill>
          <a:blip r:embed="rId4">
            <a:alphaModFix/>
          </a:blip>
          <a:stretch>
            <a:fillRect/>
          </a:stretch>
        </p:blipFill>
        <p:spPr>
          <a:xfrm>
            <a:off x="1792425" y="1192973"/>
            <a:ext cx="9074506" cy="3165325"/>
          </a:xfrm>
          <a:prstGeom prst="rect">
            <a:avLst/>
          </a:prstGeom>
          <a:noFill/>
          <a:ln>
            <a:noFill/>
          </a:ln>
        </p:spPr>
      </p:pic>
    </p:spTree>
  </p:cSld>
  <p:clrMapOvr>
    <a:masterClrMapping/>
  </p:clrMapOvr>
  <mc:AlternateContent>
    <mc:Choice Requires="p14">
      <p:transition spd="slow" p14:dur="1500">
        <p:p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7"/>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Turing Test: </a:t>
            </a:r>
            <a:endParaRPr/>
          </a:p>
          <a:p>
            <a:pPr indent="0" lvl="0" marL="0" rtl="0" algn="l">
              <a:spcBef>
                <a:spcPts val="1000"/>
              </a:spcBef>
              <a:spcAft>
                <a:spcPts val="0"/>
              </a:spcAft>
              <a:buNone/>
            </a:pPr>
            <a:r>
              <a:rPr lang="de-CH"/>
              <a:t>‘Can a machine be linguistically indistinguishable from a human?’</a:t>
            </a:r>
            <a:endParaRPr/>
          </a:p>
          <a:p>
            <a:pPr indent="0" lvl="0" marL="0" rtl="0" algn="l">
              <a:spcBef>
                <a:spcPts val="1000"/>
              </a:spcBef>
              <a:spcAft>
                <a:spcPts val="0"/>
              </a:spcAft>
              <a:buNone/>
            </a:pPr>
            <a:r>
              <a:t/>
            </a:r>
            <a:endParaRPr/>
          </a:p>
          <a:p>
            <a:pPr indent="457200" lvl="0" marL="5486400" rtl="0" algn="l">
              <a:spcBef>
                <a:spcPts val="1000"/>
              </a:spcBef>
              <a:spcAft>
                <a:spcPts val="0"/>
              </a:spcAft>
              <a:buNone/>
            </a:pPr>
            <a:r>
              <a:rPr lang="de-CH"/>
              <a:t>									Test Passed if judge can’t do better than correctly allocating 50/50 to machine/human</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196" name="Google Shape;196;p2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The History of AI - Turing Test</a:t>
            </a:r>
            <a:endParaRPr/>
          </a:p>
        </p:txBody>
      </p:sp>
      <p:sp>
        <p:nvSpPr>
          <p:cNvPr id="197" name="Google Shape;197;p2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198" name="Google Shape;198;p27"/>
          <p:cNvPicPr preferRelativeResize="0"/>
          <p:nvPr/>
        </p:nvPicPr>
        <p:blipFill rotWithShape="1">
          <a:blip r:embed="rId3">
            <a:alphaModFix/>
          </a:blip>
          <a:srcRect b="0" l="0" r="0" t="2467"/>
          <a:stretch/>
        </p:blipFill>
        <p:spPr>
          <a:xfrm>
            <a:off x="1071875" y="2625600"/>
            <a:ext cx="4791301" cy="38990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7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2 - Chapter 5 - Dark Side of AI </a:t>
            </a:r>
            <a:endParaRPr/>
          </a:p>
        </p:txBody>
      </p:sp>
      <p:sp>
        <p:nvSpPr>
          <p:cNvPr id="643" name="Google Shape;643;p7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644" name="Google Shape;644;p72"/>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45" name="Google Shape;645;p72"/>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646" name="Google Shape;646;p72"/>
          <p:cNvSpPr txBox="1"/>
          <p:nvPr/>
        </p:nvSpPr>
        <p:spPr>
          <a:xfrm>
            <a:off x="1071875" y="6187575"/>
            <a:ext cx="7509300" cy="30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de-CH" sz="800">
                <a:solidFill>
                  <a:schemeClr val="dk1"/>
                </a:solidFill>
              </a:rPr>
              <a:t>Source: </a:t>
            </a:r>
            <a:r>
              <a:rPr lang="de-CH" sz="800">
                <a:solidFill>
                  <a:schemeClr val="dk1"/>
                </a:solidFill>
              </a:rPr>
              <a:t>art_is_2_inspire (2023); Urbina et al. (2022) </a:t>
            </a:r>
            <a:endParaRPr b="1" sz="800">
              <a:solidFill>
                <a:schemeClr val="dk1"/>
              </a:solidFill>
            </a:endParaRPr>
          </a:p>
        </p:txBody>
      </p:sp>
      <p:pic>
        <p:nvPicPr>
          <p:cNvPr id="647" name="Google Shape;647;p72"/>
          <p:cNvPicPr preferRelativeResize="0"/>
          <p:nvPr/>
        </p:nvPicPr>
        <p:blipFill>
          <a:blip r:embed="rId3">
            <a:alphaModFix/>
          </a:blip>
          <a:stretch>
            <a:fillRect/>
          </a:stretch>
        </p:blipFill>
        <p:spPr>
          <a:xfrm>
            <a:off x="-8089200" y="4510669"/>
            <a:ext cx="11887200" cy="59239"/>
          </a:xfrm>
          <a:prstGeom prst="rect">
            <a:avLst/>
          </a:prstGeom>
          <a:noFill/>
          <a:ln>
            <a:noFill/>
          </a:ln>
        </p:spPr>
      </p:pic>
      <p:pic>
        <p:nvPicPr>
          <p:cNvPr id="648" name="Google Shape;648;p72"/>
          <p:cNvPicPr preferRelativeResize="0"/>
          <p:nvPr/>
        </p:nvPicPr>
        <p:blipFill>
          <a:blip r:embed="rId4">
            <a:alphaModFix/>
          </a:blip>
          <a:stretch>
            <a:fillRect/>
          </a:stretch>
        </p:blipFill>
        <p:spPr>
          <a:xfrm>
            <a:off x="4039000" y="2093748"/>
            <a:ext cx="3343275" cy="2219325"/>
          </a:xfrm>
          <a:prstGeom prst="rect">
            <a:avLst/>
          </a:prstGeom>
          <a:noFill/>
          <a:ln>
            <a:noFill/>
          </a:ln>
        </p:spPr>
      </p:pic>
      <p:pic>
        <p:nvPicPr>
          <p:cNvPr id="649" name="Google Shape;649;p72"/>
          <p:cNvPicPr preferRelativeResize="0"/>
          <p:nvPr/>
        </p:nvPicPr>
        <p:blipFill>
          <a:blip r:embed="rId5">
            <a:alphaModFix/>
          </a:blip>
          <a:stretch>
            <a:fillRect/>
          </a:stretch>
        </p:blipFill>
        <p:spPr>
          <a:xfrm>
            <a:off x="7800475" y="1876423"/>
            <a:ext cx="2476500" cy="3105150"/>
          </a:xfrm>
          <a:prstGeom prst="rect">
            <a:avLst/>
          </a:prstGeom>
          <a:noFill/>
          <a:ln>
            <a:noFill/>
          </a:ln>
        </p:spPr>
      </p:pic>
      <p:sp>
        <p:nvSpPr>
          <p:cNvPr id="650" name="Google Shape;650;p72"/>
          <p:cNvSpPr txBox="1"/>
          <p:nvPr/>
        </p:nvSpPr>
        <p:spPr>
          <a:xfrm>
            <a:off x="1582575" y="1259350"/>
            <a:ext cx="3000000" cy="6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de-CH" sz="2800">
                <a:solidFill>
                  <a:schemeClr val="dk1"/>
                </a:solidFill>
              </a:rPr>
              <a:t>Dual use problem</a:t>
            </a:r>
            <a:endParaRPr sz="2800">
              <a:solidFill>
                <a:schemeClr val="dk1"/>
              </a:solidFill>
            </a:endParaRPr>
          </a:p>
        </p:txBody>
      </p:sp>
    </p:spTree>
  </p:cSld>
  <p:clrMapOvr>
    <a:masterClrMapping/>
  </p:clrMapOvr>
  <mc:AlternateContent>
    <mc:Choice Requires="p14">
      <p:transition spd="slow" p14:dur="1500">
        <p:push/>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73"/>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57" name="Google Shape;657;p73"/>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658" name="Google Shape;658;p73"/>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659" name="Google Shape;659;p73"/>
          <p:cNvSpPr txBox="1"/>
          <p:nvPr/>
        </p:nvSpPr>
        <p:spPr>
          <a:xfrm>
            <a:off x="2933575" y="2928900"/>
            <a:ext cx="5936700" cy="638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300">
                <a:solidFill>
                  <a:srgbClr val="646363"/>
                </a:solidFill>
              </a:rPr>
              <a:t>Chapter 6: </a:t>
            </a:r>
            <a:r>
              <a:rPr lang="de-CH" sz="3550">
                <a:solidFill>
                  <a:schemeClr val="dk1"/>
                </a:solidFill>
                <a:highlight>
                  <a:srgbClr val="FFFFFF"/>
                </a:highlight>
              </a:rPr>
              <a:t>Moral </a:t>
            </a:r>
            <a:r>
              <a:rPr lang="de-CH" sz="3550">
                <a:solidFill>
                  <a:schemeClr val="dk1"/>
                </a:solidFill>
                <a:highlight>
                  <a:srgbClr val="FFFFFF"/>
                </a:highlight>
              </a:rPr>
              <a:t>AI</a:t>
            </a:r>
            <a:endParaRPr sz="1900">
              <a:solidFill>
                <a:srgbClr val="646363"/>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74"/>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None/>
            </a:pPr>
            <a:r>
              <a:rPr lang="de-CH" sz="2100"/>
              <a:t>Computer Ethics vs. Robot Ethics</a:t>
            </a:r>
            <a:endParaRPr sz="2100"/>
          </a:p>
          <a:p>
            <a:pPr indent="-317500" lvl="0" marL="457200" rtl="0" algn="l">
              <a:lnSpc>
                <a:spcPct val="150000"/>
              </a:lnSpc>
              <a:spcBef>
                <a:spcPts val="1000"/>
              </a:spcBef>
              <a:spcAft>
                <a:spcPts val="0"/>
              </a:spcAft>
              <a:buSzPts val="1400"/>
              <a:buChar char="●"/>
            </a:pPr>
            <a:r>
              <a:rPr lang="de-CH" sz="1400"/>
              <a:t>Computer Ethics focus on human behaviour in tech contexts</a:t>
            </a:r>
            <a:endParaRPr sz="1400"/>
          </a:p>
          <a:p>
            <a:pPr indent="-317500" lvl="1" marL="1371600" rtl="0" algn="l">
              <a:lnSpc>
                <a:spcPct val="150000"/>
              </a:lnSpc>
              <a:spcBef>
                <a:spcPts val="0"/>
              </a:spcBef>
              <a:spcAft>
                <a:spcPts val="0"/>
              </a:spcAft>
              <a:buSzPts val="1400"/>
              <a:buChar char="○"/>
            </a:pPr>
            <a:r>
              <a:rPr lang="de-CH" sz="1400"/>
              <a:t>How do we humans behave when we use computers/internet/AI</a:t>
            </a:r>
            <a:endParaRPr sz="1400"/>
          </a:p>
          <a:p>
            <a:pPr indent="-317500" lvl="0" marL="457200" rtl="0" algn="l">
              <a:lnSpc>
                <a:spcPct val="150000"/>
              </a:lnSpc>
              <a:spcBef>
                <a:spcPts val="0"/>
              </a:spcBef>
              <a:spcAft>
                <a:spcPts val="0"/>
              </a:spcAft>
              <a:buSzPts val="1400"/>
              <a:buChar char="●"/>
            </a:pPr>
            <a:r>
              <a:rPr lang="de-CH" sz="1400"/>
              <a:t>Robot ethics (Moral AI, machine ethics): Focus on autonomous machines making moral decisions.</a:t>
            </a:r>
            <a:endParaRPr sz="1400"/>
          </a:p>
          <a:p>
            <a:pPr indent="-317500" lvl="1" marL="1371600" rtl="0" algn="l">
              <a:lnSpc>
                <a:spcPct val="150000"/>
              </a:lnSpc>
              <a:spcBef>
                <a:spcPts val="0"/>
              </a:spcBef>
              <a:spcAft>
                <a:spcPts val="0"/>
              </a:spcAft>
              <a:buSzPts val="1400"/>
              <a:buChar char="○"/>
            </a:pPr>
            <a:r>
              <a:rPr lang="de-CH" sz="1400"/>
              <a:t>morality of machine itself: Machine makes a decision </a:t>
            </a:r>
            <a:r>
              <a:rPr lang="de-CH" sz="1400"/>
              <a:t>with</a:t>
            </a:r>
            <a:r>
              <a:rPr lang="de-CH" sz="1400"/>
              <a:t> moral weight and choosing between live and death</a:t>
            </a:r>
            <a:endParaRPr sz="1400"/>
          </a:p>
          <a:p>
            <a:pPr indent="0" lvl="0" marL="0" rtl="0" algn="l">
              <a:lnSpc>
                <a:spcPct val="150000"/>
              </a:lnSpc>
              <a:spcBef>
                <a:spcPts val="1000"/>
              </a:spcBef>
              <a:spcAft>
                <a:spcPts val="0"/>
              </a:spcAft>
              <a:buNone/>
            </a:pPr>
            <a:r>
              <a:rPr lang="de-CH" sz="2100"/>
              <a:t>Challenges in Moral AI</a:t>
            </a:r>
            <a:endParaRPr sz="2100"/>
          </a:p>
          <a:p>
            <a:pPr indent="-317500" lvl="0" marL="457200" rtl="0" algn="l">
              <a:lnSpc>
                <a:spcPct val="150000"/>
              </a:lnSpc>
              <a:spcBef>
                <a:spcPts val="1000"/>
              </a:spcBef>
              <a:spcAft>
                <a:spcPts val="0"/>
              </a:spcAft>
              <a:buSzPts val="1400"/>
              <a:buChar char="●"/>
            </a:pPr>
            <a:r>
              <a:rPr lang="de-CH" sz="1400"/>
              <a:t>Robots making ethically significant decisions (e.g., lethal actions).</a:t>
            </a:r>
            <a:endParaRPr sz="1400"/>
          </a:p>
          <a:p>
            <a:pPr indent="-317500" lvl="0" marL="457200" rtl="0" algn="l">
              <a:lnSpc>
                <a:spcPct val="150000"/>
              </a:lnSpc>
              <a:spcBef>
                <a:spcPts val="0"/>
              </a:spcBef>
              <a:spcAft>
                <a:spcPts val="0"/>
              </a:spcAft>
              <a:buSzPts val="1400"/>
              <a:buChar char="●"/>
            </a:pPr>
            <a:r>
              <a:rPr lang="de-CH" sz="1400"/>
              <a:t>The need for ethical reasoning in robots with decision-making power.</a:t>
            </a:r>
            <a:endParaRPr sz="1400"/>
          </a:p>
          <a:p>
            <a:pPr indent="-317500" lvl="1" marL="914400" rtl="0" algn="l">
              <a:lnSpc>
                <a:spcPct val="150000"/>
              </a:lnSpc>
              <a:spcBef>
                <a:spcPts val="0"/>
              </a:spcBef>
              <a:spcAft>
                <a:spcPts val="0"/>
              </a:spcAft>
              <a:buSzPts val="1400"/>
              <a:buChar char="○"/>
            </a:pPr>
            <a:r>
              <a:rPr lang="de-CH" sz="1400"/>
              <a:t>Challenges for developing a system that ensures the robot acts ethically by its own decision. (no human interaction)</a:t>
            </a:r>
            <a:endParaRPr sz="1400"/>
          </a:p>
          <a:p>
            <a:pPr indent="0" lvl="0" marL="0" rtl="0" algn="l">
              <a:spcBef>
                <a:spcPts val="1000"/>
              </a:spcBef>
              <a:spcAft>
                <a:spcPts val="0"/>
              </a:spcAft>
              <a:buNone/>
            </a:pPr>
            <a:r>
              <a:t/>
            </a:r>
            <a:endParaRPr/>
          </a:p>
        </p:txBody>
      </p:sp>
      <p:sp>
        <p:nvSpPr>
          <p:cNvPr id="666" name="Google Shape;666;p7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Introduction to Moral AI</a:t>
            </a:r>
            <a:endParaRPr/>
          </a:p>
        </p:txBody>
      </p:sp>
      <p:sp>
        <p:nvSpPr>
          <p:cNvPr id="667" name="Google Shape;667;p7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75"/>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b="1" lang="de-CH" sz="2100"/>
              <a:t>Ethical AI Spectrum</a:t>
            </a:r>
            <a:endParaRPr b="1" sz="2100"/>
          </a:p>
          <a:p>
            <a:pPr indent="-317500" lvl="0" marL="457200" rtl="0" algn="l">
              <a:lnSpc>
                <a:spcPct val="150000"/>
              </a:lnSpc>
              <a:spcBef>
                <a:spcPts val="1200"/>
              </a:spcBef>
              <a:spcAft>
                <a:spcPts val="0"/>
              </a:spcAft>
              <a:buSzPts val="1400"/>
              <a:buFont typeface="Arial"/>
              <a:buChar char="●"/>
            </a:pPr>
            <a:r>
              <a:rPr lang="de-CH" sz="1400"/>
              <a:t>Includes both lethal and non-lethal situations (e.g., lying machines).</a:t>
            </a:r>
            <a:endParaRPr sz="1400"/>
          </a:p>
          <a:p>
            <a:pPr indent="-317500" lvl="1" marL="914400" rtl="0" algn="l">
              <a:lnSpc>
                <a:spcPct val="150000"/>
              </a:lnSpc>
              <a:spcBef>
                <a:spcPts val="0"/>
              </a:spcBef>
              <a:spcAft>
                <a:spcPts val="0"/>
              </a:spcAft>
              <a:buClr>
                <a:schemeClr val="dk1"/>
              </a:buClr>
              <a:buSzPts val="1400"/>
              <a:buChar char="○"/>
            </a:pPr>
            <a:r>
              <a:rPr lang="de-CH" sz="1400"/>
              <a:t>also ethically questionable actions (Trust, Honesty, Social impact of robots)</a:t>
            </a:r>
            <a:endParaRPr sz="1400"/>
          </a:p>
          <a:p>
            <a:pPr indent="0" lvl="0" marL="0" rtl="0" algn="l">
              <a:lnSpc>
                <a:spcPct val="150000"/>
              </a:lnSpc>
              <a:spcBef>
                <a:spcPts val="1200"/>
              </a:spcBef>
              <a:spcAft>
                <a:spcPts val="0"/>
              </a:spcAft>
              <a:buClr>
                <a:schemeClr val="dk1"/>
              </a:buClr>
              <a:buSzPts val="1100"/>
              <a:buFont typeface="Arial"/>
              <a:buNone/>
            </a:pPr>
            <a:r>
              <a:rPr b="1" lang="de-CH" sz="2100"/>
              <a:t>Framework for Moral Machines</a:t>
            </a:r>
            <a:endParaRPr b="1" sz="2100"/>
          </a:p>
          <a:p>
            <a:pPr indent="-317500" lvl="0" marL="457200" rtl="0" algn="l">
              <a:lnSpc>
                <a:spcPct val="150000"/>
              </a:lnSpc>
              <a:spcBef>
                <a:spcPts val="1200"/>
              </a:spcBef>
              <a:spcAft>
                <a:spcPts val="0"/>
              </a:spcAft>
              <a:buSzPts val="1400"/>
              <a:buFont typeface="Arial"/>
              <a:buChar char="●"/>
            </a:pPr>
            <a:r>
              <a:rPr lang="de-CH" sz="1400"/>
              <a:t>Machines need a moral code to guide decision-making.</a:t>
            </a:r>
            <a:endParaRPr sz="1400"/>
          </a:p>
          <a:p>
            <a:pPr indent="-317500" lvl="1" marL="914400" rtl="0" algn="l">
              <a:lnSpc>
                <a:spcPct val="150000"/>
              </a:lnSpc>
              <a:spcBef>
                <a:spcPts val="0"/>
              </a:spcBef>
              <a:spcAft>
                <a:spcPts val="0"/>
              </a:spcAft>
              <a:buClr>
                <a:schemeClr val="dk1"/>
              </a:buClr>
              <a:buSzPts val="1400"/>
              <a:buChar char="○"/>
            </a:pPr>
            <a:r>
              <a:rPr lang="de-CH" sz="1400"/>
              <a:t>to align with human moral standards</a:t>
            </a:r>
            <a:endParaRPr sz="1400"/>
          </a:p>
          <a:p>
            <a:pPr indent="-317500" lvl="0" marL="457200" rtl="0" algn="l">
              <a:lnSpc>
                <a:spcPct val="150000"/>
              </a:lnSpc>
              <a:spcBef>
                <a:spcPts val="0"/>
              </a:spcBef>
              <a:spcAft>
                <a:spcPts val="0"/>
              </a:spcAft>
              <a:buSzPts val="1400"/>
              <a:buFont typeface="Arial"/>
              <a:buChar char="●"/>
            </a:pPr>
            <a:r>
              <a:rPr lang="de-CH" sz="1400"/>
              <a:t>Moral code can be input directly or inferred from basic laws.</a:t>
            </a:r>
            <a:endParaRPr sz="1400"/>
          </a:p>
          <a:p>
            <a:pPr indent="-317500" lvl="0" marL="457200" rtl="0" algn="l">
              <a:lnSpc>
                <a:spcPct val="150000"/>
              </a:lnSpc>
              <a:spcBef>
                <a:spcPts val="0"/>
              </a:spcBef>
              <a:spcAft>
                <a:spcPts val="0"/>
              </a:spcAft>
              <a:buSzPts val="1400"/>
              <a:buFont typeface="Arial"/>
              <a:buChar char="●"/>
            </a:pPr>
            <a:r>
              <a:rPr lang="de-CH" sz="1400"/>
              <a:t>Challenge: </a:t>
            </a:r>
            <a:endParaRPr sz="1400"/>
          </a:p>
          <a:p>
            <a:pPr indent="-317500" lvl="1" marL="914400" rtl="0" algn="l">
              <a:lnSpc>
                <a:spcPct val="150000"/>
              </a:lnSpc>
              <a:spcBef>
                <a:spcPts val="0"/>
              </a:spcBef>
              <a:spcAft>
                <a:spcPts val="0"/>
              </a:spcAft>
              <a:buClr>
                <a:schemeClr val="dk1"/>
              </a:buClr>
              <a:buSzPts val="1400"/>
              <a:buChar char="○"/>
            </a:pPr>
            <a:r>
              <a:rPr lang="de-CH" sz="1400"/>
              <a:t>Make the Robot understand and follow the moral code in unpredictable situations</a:t>
            </a:r>
            <a:endParaRPr sz="1400"/>
          </a:p>
          <a:p>
            <a:pPr indent="0" lvl="0" marL="0" rtl="0" algn="l">
              <a:spcBef>
                <a:spcPts val="1200"/>
              </a:spcBef>
              <a:spcAft>
                <a:spcPts val="0"/>
              </a:spcAft>
              <a:buNone/>
            </a:pPr>
            <a:r>
              <a:t/>
            </a:r>
            <a:endParaRPr/>
          </a:p>
        </p:txBody>
      </p:sp>
      <p:sp>
        <p:nvSpPr>
          <p:cNvPr id="674" name="Google Shape;674;p7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Approaches to Building Moral Machines</a:t>
            </a:r>
            <a:endParaRPr/>
          </a:p>
        </p:txBody>
      </p:sp>
      <p:sp>
        <p:nvSpPr>
          <p:cNvPr id="675" name="Google Shape;675;p7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76"/>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b="1" lang="de-CH" sz="2100"/>
              <a:t>Deontic Logic for Ethical Reasoning</a:t>
            </a:r>
            <a:endParaRPr b="1" sz="2100"/>
          </a:p>
          <a:p>
            <a:pPr indent="-317500" lvl="0" marL="457200" rtl="0" algn="l">
              <a:lnSpc>
                <a:spcPct val="150000"/>
              </a:lnSpc>
              <a:spcBef>
                <a:spcPts val="1200"/>
              </a:spcBef>
              <a:spcAft>
                <a:spcPts val="0"/>
              </a:spcAft>
              <a:buSzPts val="1400"/>
              <a:buFont typeface="Arial"/>
              <a:buChar char="●"/>
            </a:pPr>
            <a:r>
              <a:rPr lang="de-CH" sz="1400"/>
              <a:t>Formal logic concerned with moral codes (obligations, permissions, prohibitions).</a:t>
            </a:r>
            <a:endParaRPr sz="1400"/>
          </a:p>
          <a:p>
            <a:pPr indent="-317500" lvl="1" marL="914400" rtl="0" algn="l">
              <a:lnSpc>
                <a:spcPct val="150000"/>
              </a:lnSpc>
              <a:spcBef>
                <a:spcPts val="0"/>
              </a:spcBef>
              <a:spcAft>
                <a:spcPts val="0"/>
              </a:spcAft>
              <a:buClr>
                <a:schemeClr val="dk1"/>
              </a:buClr>
              <a:buSzPts val="1400"/>
              <a:buChar char="○"/>
            </a:pPr>
            <a:r>
              <a:rPr lang="de-CH" sz="1400"/>
              <a:t>what actions are required, allowed, </a:t>
            </a:r>
            <a:r>
              <a:rPr lang="de-CH" sz="1400"/>
              <a:t>forbidden</a:t>
            </a:r>
            <a:r>
              <a:rPr lang="de-CH" sz="1400"/>
              <a:t> according to Moral Code</a:t>
            </a:r>
            <a:endParaRPr sz="1400"/>
          </a:p>
          <a:p>
            <a:pPr indent="-317500" lvl="0" marL="457200" rtl="0" algn="l">
              <a:lnSpc>
                <a:spcPct val="150000"/>
              </a:lnSpc>
              <a:spcBef>
                <a:spcPts val="0"/>
              </a:spcBef>
              <a:spcAft>
                <a:spcPts val="0"/>
              </a:spcAft>
              <a:buSzPts val="1400"/>
              <a:buFont typeface="Arial"/>
              <a:buChar char="●"/>
            </a:pPr>
            <a:r>
              <a:rPr lang="de-CH" sz="1400"/>
              <a:t>Used to ensure robots follow a moral code in all circumstances.</a:t>
            </a:r>
            <a:endParaRPr sz="1400"/>
          </a:p>
          <a:p>
            <a:pPr indent="-317500" lvl="1" marL="914400" rtl="0" algn="l">
              <a:lnSpc>
                <a:spcPct val="150000"/>
              </a:lnSpc>
              <a:spcBef>
                <a:spcPts val="0"/>
              </a:spcBef>
              <a:spcAft>
                <a:spcPts val="0"/>
              </a:spcAft>
              <a:buClr>
                <a:schemeClr val="dk1"/>
              </a:buClr>
              <a:buSzPts val="1400"/>
              <a:buChar char="○"/>
            </a:pPr>
            <a:r>
              <a:rPr lang="de-CH" sz="1400"/>
              <a:t>MUST not harm human being, but MAY CHOOSE to help someone</a:t>
            </a:r>
            <a:endParaRPr sz="1400"/>
          </a:p>
          <a:p>
            <a:pPr indent="0" lvl="0" marL="0" rtl="0" algn="l">
              <a:lnSpc>
                <a:spcPct val="150000"/>
              </a:lnSpc>
              <a:spcBef>
                <a:spcPts val="1200"/>
              </a:spcBef>
              <a:spcAft>
                <a:spcPts val="0"/>
              </a:spcAft>
              <a:buClr>
                <a:schemeClr val="dk1"/>
              </a:buClr>
              <a:buSzPts val="1100"/>
              <a:buFont typeface="Arial"/>
              <a:buNone/>
            </a:pPr>
            <a:r>
              <a:rPr b="1" lang="de-CH" sz="2100"/>
              <a:t>Formal-Logic Verification</a:t>
            </a:r>
            <a:endParaRPr b="1" sz="2100"/>
          </a:p>
          <a:p>
            <a:pPr indent="-317500" lvl="0" marL="457200" rtl="0" algn="l">
              <a:lnSpc>
                <a:spcPct val="150000"/>
              </a:lnSpc>
              <a:spcBef>
                <a:spcPts val="1200"/>
              </a:spcBef>
              <a:spcAft>
                <a:spcPts val="0"/>
              </a:spcAft>
              <a:buSzPts val="1400"/>
              <a:buFont typeface="Arial"/>
              <a:buChar char="●"/>
            </a:pPr>
            <a:r>
              <a:rPr lang="de-CH" sz="1400"/>
              <a:t>Robots’ actions can be verified before real-world deployment using deontic logic.</a:t>
            </a:r>
            <a:endParaRPr sz="1400"/>
          </a:p>
          <a:p>
            <a:pPr indent="-317500" lvl="0" marL="457200" rtl="0" algn="l">
              <a:lnSpc>
                <a:spcPct val="150000"/>
              </a:lnSpc>
              <a:spcBef>
                <a:spcPts val="0"/>
              </a:spcBef>
              <a:spcAft>
                <a:spcPts val="0"/>
              </a:spcAft>
              <a:buSzPts val="1400"/>
              <a:buFont typeface="Arial"/>
              <a:buChar char="●"/>
            </a:pPr>
            <a:r>
              <a:rPr lang="de-CH" sz="1400"/>
              <a:t>Ensures robots behave ethically in infinite scenarios. (as many scenarios as you are able to test)</a:t>
            </a:r>
            <a:endParaRPr sz="1400"/>
          </a:p>
          <a:p>
            <a:pPr indent="0" lvl="0" marL="0" rtl="0" algn="l">
              <a:spcBef>
                <a:spcPts val="1200"/>
              </a:spcBef>
              <a:spcAft>
                <a:spcPts val="0"/>
              </a:spcAft>
              <a:buNone/>
            </a:pPr>
            <a:r>
              <a:t/>
            </a:r>
            <a:endParaRPr/>
          </a:p>
        </p:txBody>
      </p:sp>
      <p:sp>
        <p:nvSpPr>
          <p:cNvPr id="682" name="Google Shape;682;p7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Deontic Logics in Moral AI</a:t>
            </a:r>
            <a:endParaRPr/>
          </a:p>
        </p:txBody>
      </p:sp>
      <p:sp>
        <p:nvSpPr>
          <p:cNvPr id="683" name="Google Shape;683;p7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77"/>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lnSpc>
                <a:spcPct val="150000"/>
              </a:lnSpc>
              <a:spcBef>
                <a:spcPts val="1000"/>
              </a:spcBef>
              <a:spcAft>
                <a:spcPts val="0"/>
              </a:spcAft>
              <a:buClr>
                <a:schemeClr val="dk1"/>
              </a:buClr>
              <a:buSzPts val="1100"/>
              <a:buFont typeface="Arial"/>
              <a:buNone/>
            </a:pPr>
            <a:r>
              <a:rPr b="1" lang="de-CH" sz="2100"/>
              <a:t>Early Work in Ethical Machines</a:t>
            </a:r>
            <a:endParaRPr b="1" sz="2100"/>
          </a:p>
          <a:p>
            <a:pPr indent="-317500" lvl="0" marL="457200" rtl="0" algn="l">
              <a:lnSpc>
                <a:spcPct val="150000"/>
              </a:lnSpc>
              <a:spcBef>
                <a:spcPts val="1200"/>
              </a:spcBef>
              <a:spcAft>
                <a:spcPts val="0"/>
              </a:spcAft>
              <a:buSzPts val="1400"/>
              <a:buFont typeface="Arial"/>
              <a:buChar char="●"/>
            </a:pPr>
            <a:r>
              <a:rPr lang="de-CH" sz="1400"/>
              <a:t>Example: Pereira and Saptawijaya's work on contractualism.</a:t>
            </a:r>
            <a:endParaRPr sz="1400"/>
          </a:p>
          <a:p>
            <a:pPr indent="-317500" lvl="1" marL="914400" rtl="0" algn="l">
              <a:lnSpc>
                <a:spcPct val="150000"/>
              </a:lnSpc>
              <a:spcBef>
                <a:spcPts val="0"/>
              </a:spcBef>
              <a:spcAft>
                <a:spcPts val="0"/>
              </a:spcAft>
              <a:buClr>
                <a:schemeClr val="dk1"/>
              </a:buClr>
              <a:buSzPts val="1400"/>
              <a:buAutoNum type="alphaLcPeriod"/>
            </a:pPr>
            <a:r>
              <a:rPr lang="de-CH" sz="1400"/>
              <a:t>Moral Theory states: actions are right if they are justifiable to others based on social contract.</a:t>
            </a:r>
            <a:endParaRPr sz="1400"/>
          </a:p>
          <a:p>
            <a:pPr indent="0" lvl="0" marL="0" rtl="0" algn="l">
              <a:lnSpc>
                <a:spcPct val="150000"/>
              </a:lnSpc>
              <a:spcBef>
                <a:spcPts val="1200"/>
              </a:spcBef>
              <a:spcAft>
                <a:spcPts val="0"/>
              </a:spcAft>
              <a:buClr>
                <a:schemeClr val="dk1"/>
              </a:buClr>
              <a:buSzPts val="1100"/>
              <a:buFont typeface="Arial"/>
              <a:buNone/>
            </a:pPr>
            <a:r>
              <a:rPr b="1" lang="de-CH" sz="2100"/>
              <a:t>Growing Importance of Robot Ethics</a:t>
            </a:r>
            <a:endParaRPr b="1" sz="2100"/>
          </a:p>
          <a:p>
            <a:pPr indent="-317500" lvl="0" marL="457200" rtl="0" algn="l">
              <a:lnSpc>
                <a:spcPct val="150000"/>
              </a:lnSpc>
              <a:spcBef>
                <a:spcPts val="1200"/>
              </a:spcBef>
              <a:spcAft>
                <a:spcPts val="0"/>
              </a:spcAft>
              <a:buSzPts val="1400"/>
              <a:buFont typeface="Arial"/>
              <a:buChar char="●"/>
            </a:pPr>
            <a:r>
              <a:rPr lang="de-CH" sz="1400"/>
              <a:t>As robots gain autonomy, ethical considerations will increase in importance.</a:t>
            </a:r>
            <a:endParaRPr sz="1400"/>
          </a:p>
          <a:p>
            <a:pPr indent="-317500" lvl="0" marL="457200" rtl="0" algn="l">
              <a:lnSpc>
                <a:spcPct val="150000"/>
              </a:lnSpc>
              <a:spcBef>
                <a:spcPts val="0"/>
              </a:spcBef>
              <a:spcAft>
                <a:spcPts val="0"/>
              </a:spcAft>
              <a:buSzPts val="1400"/>
              <a:buFont typeface="Arial"/>
              <a:buChar char="●"/>
            </a:pPr>
            <a:r>
              <a:rPr lang="de-CH" sz="1400"/>
              <a:t>Ethical standards for robots may differ from those applied to humans.</a:t>
            </a:r>
            <a:endParaRPr sz="1400"/>
          </a:p>
          <a:p>
            <a:pPr indent="0" lvl="0" marL="0" rtl="0" algn="l">
              <a:spcBef>
                <a:spcPts val="1200"/>
              </a:spcBef>
              <a:spcAft>
                <a:spcPts val="0"/>
              </a:spcAft>
              <a:buNone/>
            </a:pPr>
            <a:r>
              <a:t/>
            </a:r>
            <a:endParaRPr/>
          </a:p>
        </p:txBody>
      </p:sp>
      <p:sp>
        <p:nvSpPr>
          <p:cNvPr id="690" name="Google Shape;690;p77"/>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The Future of Moral AI</a:t>
            </a:r>
            <a:endParaRPr/>
          </a:p>
        </p:txBody>
      </p:sp>
      <p:sp>
        <p:nvSpPr>
          <p:cNvPr id="691" name="Google Shape;691;p77"/>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78"/>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698" name="Google Shape;698;p78"/>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699" name="Google Shape;699;p78"/>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00" name="Google Shape;700;p78"/>
          <p:cNvSpPr txBox="1"/>
          <p:nvPr/>
        </p:nvSpPr>
        <p:spPr>
          <a:xfrm>
            <a:off x="2933575" y="2928900"/>
            <a:ext cx="5936700" cy="638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300">
                <a:solidFill>
                  <a:srgbClr val="646363"/>
                </a:solidFill>
              </a:rPr>
              <a:t>Chapter 7: </a:t>
            </a:r>
            <a:r>
              <a:rPr lang="de-CH" sz="3550">
                <a:solidFill>
                  <a:schemeClr val="dk1"/>
                </a:solidFill>
                <a:highlight>
                  <a:srgbClr val="FFFFFF"/>
                </a:highlight>
              </a:rPr>
              <a:t>Philosophical AI</a:t>
            </a:r>
            <a:endParaRPr sz="1900">
              <a:solidFill>
                <a:srgbClr val="646363"/>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7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07" name="Google Shape;707;p7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08" name="Google Shape;708;p79"/>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09" name="Google Shape;709;p79"/>
          <p:cNvSpPr txBox="1"/>
          <p:nvPr/>
        </p:nvSpPr>
        <p:spPr>
          <a:xfrm>
            <a:off x="910650" y="1012025"/>
            <a:ext cx="10862700" cy="557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What is Philosophical AI?</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Philosophical AI applies ideas and methods from philosophy to AI development. It’s not about debating AI’s impact or ethics (that’s Philosophy of AI), but about solving philosophical problems in ways that can be implemented in AI systems.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Key Feature: Philosophical reasoning leads to technical implementations. For example, solving a paradox through logic and creating a program that can handle such paradoxes in practice.</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Distinction:</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Philosophy of AI: Explores the implications of AI (e.g., can machines think? Is AI ethical?).</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Philosophical AI: Focuses on using philosophy to shape AI systems.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000">
              <a:solidFill>
                <a:schemeClr val="dk1"/>
              </a:solidFill>
              <a:latin typeface="Verdana"/>
              <a:ea typeface="Verdana"/>
              <a:cs typeface="Verdana"/>
              <a:sym typeface="Verdana"/>
            </a:endParaRPr>
          </a:p>
        </p:txBody>
      </p:sp>
      <p:sp>
        <p:nvSpPr>
          <p:cNvPr id="710" name="Google Shape;710;p79"/>
          <p:cNvSpPr txBox="1"/>
          <p:nvPr/>
        </p:nvSpPr>
        <p:spPr>
          <a:xfrm>
            <a:off x="3127650" y="335250"/>
            <a:ext cx="74763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Introduction to Philosophical AI</a:t>
            </a:r>
            <a:endParaRPr sz="1700">
              <a:solidFill>
                <a:srgbClr val="646363"/>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8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17" name="Google Shape;717;p8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18" name="Google Shape;718;p80"/>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19" name="Google Shape;719;p80"/>
          <p:cNvSpPr txBox="1"/>
          <p:nvPr/>
        </p:nvSpPr>
        <p:spPr>
          <a:xfrm>
            <a:off x="910650" y="1358925"/>
            <a:ext cx="10862700" cy="6033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Who is Daniel Dennett?</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A philosopher known for exploring consciousness, cognition, and the relationship between AI and philosophy.</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His Claim: AI is philosophy in action, particularly cognitive psychology, as it seeks to answer the question:</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	•	How is knowledge possible?</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rPr lang="de-CH" sz="2000">
                <a:solidFill>
                  <a:schemeClr val="dk1"/>
                </a:solidFill>
                <a:latin typeface="Verdana"/>
                <a:ea typeface="Verdana"/>
                <a:cs typeface="Verdana"/>
                <a:sym typeface="Verdana"/>
              </a:rPr>
              <a:t>Top-Down Approach: AI should not just mimic biological systems (like neural networks do) but instead design abstract algorithms that replicate high-level cognitive processes. Top-Down means starting with abstract, overarching principles and applying them, rather than building from smaller, simpler components.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000">
              <a:solidFill>
                <a:schemeClr val="dk1"/>
              </a:solidFill>
              <a:latin typeface="Verdana"/>
              <a:ea typeface="Verdana"/>
              <a:cs typeface="Verdana"/>
              <a:sym typeface="Verdana"/>
            </a:endParaRPr>
          </a:p>
        </p:txBody>
      </p:sp>
      <p:sp>
        <p:nvSpPr>
          <p:cNvPr id="720" name="Google Shape;720;p80"/>
          <p:cNvSpPr txBox="1"/>
          <p:nvPr/>
        </p:nvSpPr>
        <p:spPr>
          <a:xfrm>
            <a:off x="1870275" y="335250"/>
            <a:ext cx="87336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Daniel Dennett’s View on AI and Philosophy</a:t>
            </a:r>
            <a:endParaRPr sz="1700">
              <a:solidFill>
                <a:srgbClr val="646363"/>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8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27" name="Google Shape;727;p8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28" name="Google Shape;728;p81"/>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29" name="Google Shape;729;p81"/>
          <p:cNvSpPr txBox="1"/>
          <p:nvPr/>
        </p:nvSpPr>
        <p:spPr>
          <a:xfrm>
            <a:off x="240875" y="983700"/>
            <a:ext cx="11789100" cy="557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Objection to Dennett’s Claim:</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Critics argue that by focusing only on computational mechanisms, AI limits itself to a specific type of intelligence.</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Mechanistic Limitations: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AI assumes intelligence can be reduced to mechanisms (like algorithms and computations).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This excludes broader perspectives, like those from vitalists (who believe life involves more than physical processes) or dualists (who see the mind as separate from the body).</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Dennett’s Defense:</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000">
                <a:solidFill>
                  <a:schemeClr val="dk1"/>
                </a:solidFill>
                <a:latin typeface="Verdana"/>
                <a:ea typeface="Verdana"/>
                <a:cs typeface="Verdana"/>
                <a:sym typeface="Verdana"/>
              </a:rPr>
              <a:t>	•	AI’s mechanistic approach aligns with psychology and relies on Church’s Thesis.</a:t>
            </a:r>
            <a:endParaRPr sz="20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000">
              <a:solidFill>
                <a:schemeClr val="dk1"/>
              </a:solidFill>
              <a:latin typeface="Verdana"/>
              <a:ea typeface="Verdana"/>
              <a:cs typeface="Verdana"/>
              <a:sym typeface="Verdana"/>
            </a:endParaRPr>
          </a:p>
        </p:txBody>
      </p:sp>
      <p:sp>
        <p:nvSpPr>
          <p:cNvPr id="730" name="Google Shape;730;p81"/>
          <p:cNvSpPr txBox="1"/>
          <p:nvPr/>
        </p:nvSpPr>
        <p:spPr>
          <a:xfrm>
            <a:off x="1870275" y="335250"/>
            <a:ext cx="56283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Critique of Dennett’s View</a:t>
            </a:r>
            <a:endParaRPr sz="1700">
              <a:solidFill>
                <a:srgbClr val="64636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8"/>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Turing himself predicted his test would be passed by 2000</a:t>
            </a:r>
            <a:endParaRPr/>
          </a:p>
        </p:txBody>
      </p:sp>
      <p:sp>
        <p:nvSpPr>
          <p:cNvPr id="205" name="Google Shape;205;p28"/>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Turing Test</a:t>
            </a:r>
            <a:endParaRPr/>
          </a:p>
        </p:txBody>
      </p:sp>
      <p:sp>
        <p:nvSpPr>
          <p:cNvPr id="206" name="Google Shape;206;p28"/>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207" name="Google Shape;207;p28"/>
          <p:cNvPicPr preferRelativeResize="0"/>
          <p:nvPr/>
        </p:nvPicPr>
        <p:blipFill>
          <a:blip r:embed="rId3">
            <a:alphaModFix/>
          </a:blip>
          <a:stretch>
            <a:fillRect/>
          </a:stretch>
        </p:blipFill>
        <p:spPr>
          <a:xfrm>
            <a:off x="1281750" y="2312300"/>
            <a:ext cx="6764727" cy="41317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82"/>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37" name="Google Shape;737;p82"/>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38" name="Google Shape;738;p82"/>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39" name="Google Shape;739;p82"/>
          <p:cNvSpPr txBox="1"/>
          <p:nvPr/>
        </p:nvSpPr>
        <p:spPr>
          <a:xfrm>
            <a:off x="240875" y="983700"/>
            <a:ext cx="11789100" cy="5910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Church’s Thesis (also known as the Church-Turing Thesis) is a foundational concept in the theory of computation. It is named after mathematicians Alonzo Church and Alan Turing, who independently proposed it in the 1930s. The thesis makes a claim about the nature of computability, specifically the kinds of functions that can be computed.</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Church’s Thesis Explained:</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Church’s Thesis asserts that a function is effectively calculable (or computable) if and only if it can be computed by a Turing machine. In other words, if a problem can be solved by an algorithm or mechanical procedure, it can be solved by a Turing machine.</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Key Concepts:</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	1.	Turing Machine:</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A theoretical machine introduced by Alan Turing in 1936 that manipulates symbols on an infinite tape according to a set of rules. Turing machines are used to model what it means to compute a function or solve a problem. The power of a Turing machine lies in its simplicity and ability to simulate any computation that can be done by any other mechanical or algorithmic process.</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	2.	Effective Computability:</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A function or problem is considered effectively computable if it can be solved by an algorithm that can be executed step-by-step by a human or machine. This type of computation corresponds to the idea of solving a problem with a clear, finite procedure.</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	3.	Computability and Functions:</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1200">
                <a:solidFill>
                  <a:schemeClr val="dk1"/>
                </a:solidFill>
                <a:latin typeface="Verdana"/>
                <a:ea typeface="Verdana"/>
                <a:cs typeface="Verdana"/>
                <a:sym typeface="Verdana"/>
              </a:rPr>
              <a:t>Church’s Thesis suggests that any function that can be computed by a well-defined algorithm or mechanical process can be computed by a Turing machine. In other words, the set of computable functions is the same as the set of functions that can be computed by a Turing machine.</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t/>
            </a:r>
            <a:endParaRPr sz="12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1200">
              <a:solidFill>
                <a:schemeClr val="dk1"/>
              </a:solidFill>
              <a:latin typeface="Verdana"/>
              <a:ea typeface="Verdana"/>
              <a:cs typeface="Verdana"/>
              <a:sym typeface="Verdana"/>
            </a:endParaRPr>
          </a:p>
        </p:txBody>
      </p:sp>
      <p:sp>
        <p:nvSpPr>
          <p:cNvPr id="740" name="Google Shape;740;p82"/>
          <p:cNvSpPr txBox="1"/>
          <p:nvPr/>
        </p:nvSpPr>
        <p:spPr>
          <a:xfrm>
            <a:off x="1870275" y="335250"/>
            <a:ext cx="56283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What is Church’s Thesis?</a:t>
            </a:r>
            <a:endParaRPr sz="1700">
              <a:solidFill>
                <a:srgbClr val="646363"/>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83"/>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47" name="Google Shape;747;p83"/>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48" name="Google Shape;748;p83"/>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49" name="Google Shape;749;p83"/>
          <p:cNvSpPr txBox="1"/>
          <p:nvPr/>
        </p:nvSpPr>
        <p:spPr>
          <a:xfrm>
            <a:off x="910650" y="1097025"/>
            <a:ext cx="10862700" cy="487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Philosophy’s Breadth:</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Philosophy and psychology explore intelligence broadly, including non-mechanistic or non-computational aspects.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AI’s Narrow Focus: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AI is about creating computational artifacts (programs, systems) to model or replicate intelligence.</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Risk of Misidentification:</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Calling AI “philosophy” might confine philosophy to computational perspectives, ignoring broader insights.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750" name="Google Shape;750;p83"/>
          <p:cNvSpPr txBox="1"/>
          <p:nvPr/>
        </p:nvSpPr>
        <p:spPr>
          <a:xfrm>
            <a:off x="1870275" y="335250"/>
            <a:ext cx="77796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The Scope of AI vs. Philosophy</a:t>
            </a:r>
            <a:endParaRPr sz="1700">
              <a:solidFill>
                <a:srgbClr val="646363"/>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84"/>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57" name="Google Shape;757;p84"/>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58" name="Google Shape;758;p84"/>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59" name="Google Shape;759;p84"/>
          <p:cNvSpPr txBox="1"/>
          <p:nvPr/>
        </p:nvSpPr>
        <p:spPr>
          <a:xfrm>
            <a:off x="1048450" y="1238475"/>
            <a:ext cx="10862700" cy="487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AI’s Main Goal:</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Build systems that are useful, efficient, and profitable.</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Examples: Recommendation systems, chatbots, self-driving cars.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Philosophical AI’s Goal:</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Integrate philosophical principles into AI to solve abstract or conceptual problems.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Example: Programming a system to handle ethical dilemmas using philosophical reasoning.</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Case Study: The OSCAR Project, which merges philosophy and AI.</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760" name="Google Shape;760;p84"/>
          <p:cNvSpPr txBox="1"/>
          <p:nvPr/>
        </p:nvSpPr>
        <p:spPr>
          <a:xfrm>
            <a:off x="1870275" y="335250"/>
            <a:ext cx="94218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AI’s Practical Goals vs. Abstract Philosophy</a:t>
            </a:r>
            <a:endParaRPr sz="1700">
              <a:solidFill>
                <a:srgbClr val="646363"/>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85"/>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67" name="Google Shape;767;p85"/>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68" name="Google Shape;768;p85"/>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69" name="Google Shape;769;p85"/>
          <p:cNvSpPr txBox="1"/>
          <p:nvPr/>
        </p:nvSpPr>
        <p:spPr>
          <a:xfrm>
            <a:off x="1034300" y="904650"/>
            <a:ext cx="10862700" cy="487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What is OSCAR?</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A reasoning system developed by philosopher John Pollock. It addresses problems like decision-making and reasoning using both philosophical principles and AI techniques.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Why Important?</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Shows how philosophy can directly inform AI development.</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Published in leading AI journals, proving its technical and practical relevance.</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Takeaway: Philosophical thinking can enhance AI by providing deeper and  conceptual frameworks for solving problems.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770" name="Google Shape;770;p85"/>
          <p:cNvSpPr txBox="1"/>
          <p:nvPr/>
        </p:nvSpPr>
        <p:spPr>
          <a:xfrm>
            <a:off x="1870275" y="335250"/>
            <a:ext cx="94218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John Pollock’s OSCAR Project</a:t>
            </a:r>
            <a:endParaRPr sz="1700">
              <a:solidFill>
                <a:srgbClr val="646363"/>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86"/>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77" name="Google Shape;777;p86"/>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78" name="Google Shape;778;p86"/>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79" name="Google Shape;779;p86"/>
          <p:cNvSpPr txBox="1"/>
          <p:nvPr/>
        </p:nvSpPr>
        <p:spPr>
          <a:xfrm>
            <a:off x="1048450" y="1720500"/>
            <a:ext cx="10862700" cy="3901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1.	Epistemic Logic: A branch of philosophy exploring knowledge and belief; applied in AI for reasoning systems.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2.	</a:t>
            </a:r>
            <a:r>
              <a:rPr lang="de-CH" sz="2100">
                <a:solidFill>
                  <a:schemeClr val="dk1"/>
                </a:solidFill>
                <a:latin typeface="Verdana"/>
                <a:ea typeface="Verdana"/>
                <a:cs typeface="Verdana"/>
                <a:sym typeface="Verdana"/>
              </a:rPr>
              <a:t>Inductive Learning: Philosophical studies on how we learn new ideas help improve AI methods like Inductive Logic Programming, which creates rules based on data.</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780" name="Google Shape;780;p86"/>
          <p:cNvSpPr txBox="1"/>
          <p:nvPr/>
        </p:nvSpPr>
        <p:spPr>
          <a:xfrm>
            <a:off x="1870275" y="335250"/>
            <a:ext cx="103218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Broader Connections Between AI and Philosophy</a:t>
            </a:r>
            <a:endParaRPr sz="1700">
              <a:solidFill>
                <a:srgbClr val="646363"/>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87"/>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87" name="Google Shape;787;p87"/>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88" name="Google Shape;788;p87"/>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89" name="Google Shape;789;p87"/>
          <p:cNvSpPr txBox="1"/>
          <p:nvPr/>
        </p:nvSpPr>
        <p:spPr>
          <a:xfrm>
            <a:off x="664650" y="1720500"/>
            <a:ext cx="108627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Textbooks like AIMA (Artificial Intelligence: A Modern Approach) discuss the philosophical underpinnings of AI.</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They explore questions like: What is intelligence? How can it be built?</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Integration of Philosophy: AI education incorporates philosophical questions to guide technical approaches.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790" name="Google Shape;790;p87"/>
          <p:cNvSpPr txBox="1"/>
          <p:nvPr/>
        </p:nvSpPr>
        <p:spPr>
          <a:xfrm>
            <a:off x="1870275" y="335250"/>
            <a:ext cx="103218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 Philosophical Nature of AI Textbooks</a:t>
            </a:r>
            <a:endParaRPr sz="1700">
              <a:solidFill>
                <a:srgbClr val="646363"/>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sp>
        <p:nvSpPr>
          <p:cNvPr id="796" name="Google Shape;796;p88"/>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797" name="Google Shape;797;p88"/>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798" name="Google Shape;798;p88"/>
          <p:cNvSpPr txBox="1"/>
          <p:nvPr>
            <p:ph idx="12" type="sldNum"/>
          </p:nvPr>
        </p:nvSpPr>
        <p:spPr>
          <a:xfrm>
            <a:off x="910654" y="6444000"/>
            <a:ext cx="371100" cy="365100"/>
          </a:xfrm>
          <a:prstGeom prst="rect">
            <a:avLst/>
          </a:prstGeom>
          <a:noFill/>
          <a:ln>
            <a:noFill/>
          </a:ln>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799" name="Google Shape;799;p88"/>
          <p:cNvSpPr txBox="1"/>
          <p:nvPr/>
        </p:nvSpPr>
        <p:spPr>
          <a:xfrm>
            <a:off x="1048450" y="1720500"/>
            <a:ext cx="108627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Philosophical AI: A powerful blend of philosophy and technical engineering that enhances AI’s capabilities and depth.</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Distinction: AI is not philosophy, but philosophical concepts are integral to AI’s development.</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Clr>
                <a:schemeClr val="dk1"/>
              </a:buClr>
              <a:buSzPts val="1100"/>
              <a:buFont typeface="Arial"/>
              <a:buNone/>
            </a:pPr>
            <a:r>
              <a:rPr lang="de-CH" sz="2100">
                <a:solidFill>
                  <a:schemeClr val="dk1"/>
                </a:solidFill>
                <a:latin typeface="Verdana"/>
                <a:ea typeface="Verdana"/>
                <a:cs typeface="Verdana"/>
                <a:sym typeface="Verdana"/>
              </a:rPr>
              <a:t>	•	Future Directions: Continuing to explore the philosophical dimensions of intelligence will broaden AI’s scope and potential applications.</a:t>
            </a:r>
            <a:endParaRPr sz="2100">
              <a:solidFill>
                <a:schemeClr val="dk1"/>
              </a:solidFill>
              <a:latin typeface="Verdana"/>
              <a:ea typeface="Verdana"/>
              <a:cs typeface="Verdana"/>
              <a:sym typeface="Verdana"/>
            </a:endParaRPr>
          </a:p>
          <a:p>
            <a:pPr indent="0" lvl="0" marL="0" rtl="0" algn="l">
              <a:lnSpc>
                <a:spcPct val="150000"/>
              </a:lnSpc>
              <a:spcBef>
                <a:spcPts val="0"/>
              </a:spcBef>
              <a:spcAft>
                <a:spcPts val="0"/>
              </a:spcAft>
              <a:buNone/>
            </a:pPr>
            <a:r>
              <a:t/>
            </a:r>
            <a:endParaRPr sz="2100">
              <a:solidFill>
                <a:schemeClr val="dk1"/>
              </a:solidFill>
              <a:latin typeface="Verdana"/>
              <a:ea typeface="Verdana"/>
              <a:cs typeface="Verdana"/>
              <a:sym typeface="Verdana"/>
            </a:endParaRPr>
          </a:p>
        </p:txBody>
      </p:sp>
      <p:sp>
        <p:nvSpPr>
          <p:cNvPr id="800" name="Google Shape;800;p88"/>
          <p:cNvSpPr txBox="1"/>
          <p:nvPr/>
        </p:nvSpPr>
        <p:spPr>
          <a:xfrm>
            <a:off x="1870275" y="335250"/>
            <a:ext cx="10321800" cy="569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de-CH" sz="3100">
                <a:solidFill>
                  <a:srgbClr val="646363"/>
                </a:solidFill>
              </a:rPr>
              <a:t>Conclusion</a:t>
            </a:r>
            <a:endParaRPr sz="1700">
              <a:solidFill>
                <a:srgbClr val="646363"/>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8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8.1 Strong vs. Weak AI  </a:t>
            </a:r>
            <a:endParaRPr/>
          </a:p>
        </p:txBody>
      </p:sp>
      <p:sp>
        <p:nvSpPr>
          <p:cNvPr id="807" name="Google Shape;807;p8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808" name="Google Shape;808;p89"/>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809" name="Google Shape;809;p89"/>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810" name="Google Shape;810;p89"/>
          <p:cNvSpPr txBox="1"/>
          <p:nvPr/>
        </p:nvSpPr>
        <p:spPr>
          <a:xfrm>
            <a:off x="1017825" y="1209200"/>
            <a:ext cx="10091400" cy="48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de-CH" sz="1800">
                <a:solidFill>
                  <a:schemeClr val="dk1"/>
                </a:solidFill>
              </a:rPr>
              <a:t>Weak AI</a:t>
            </a:r>
            <a:endParaRPr b="1" sz="1800">
              <a:solidFill>
                <a:schemeClr val="dk1"/>
              </a:solidFill>
            </a:endParaRPr>
          </a:p>
          <a:p>
            <a:pPr indent="-342900" lvl="0" marL="457200" rtl="0" algn="l">
              <a:lnSpc>
                <a:spcPct val="115000"/>
              </a:lnSpc>
              <a:spcBef>
                <a:spcPts val="1200"/>
              </a:spcBef>
              <a:spcAft>
                <a:spcPts val="0"/>
              </a:spcAft>
              <a:buClr>
                <a:schemeClr val="dk1"/>
              </a:buClr>
              <a:buSzPts val="1800"/>
              <a:buChar char="●"/>
            </a:pPr>
            <a:r>
              <a:rPr b="1" lang="de-CH" sz="1800">
                <a:solidFill>
                  <a:schemeClr val="dk1"/>
                </a:solidFill>
              </a:rPr>
              <a:t>Goal:</a:t>
            </a:r>
            <a:r>
              <a:rPr lang="de-CH" sz="1800">
                <a:solidFill>
                  <a:schemeClr val="dk1"/>
                </a:solidFill>
              </a:rPr>
              <a:t> Build machines that </a:t>
            </a:r>
            <a:r>
              <a:rPr b="1" lang="de-CH" sz="1800">
                <a:solidFill>
                  <a:schemeClr val="dk1"/>
                </a:solidFill>
              </a:rPr>
              <a:t>simulate</a:t>
            </a:r>
            <a:r>
              <a:rPr lang="de-CH" sz="1800">
                <a:solidFill>
                  <a:schemeClr val="dk1"/>
                </a:solidFill>
              </a:rPr>
              <a:t> human behavior and pass the </a:t>
            </a:r>
            <a:r>
              <a:rPr b="1" lang="de-CH" sz="1800">
                <a:solidFill>
                  <a:schemeClr val="dk1"/>
                </a:solidFill>
              </a:rPr>
              <a:t>Total Turing Test (TTT)</a:t>
            </a:r>
            <a:r>
              <a:rPr lang="de-CH" sz="1800">
                <a:solidFill>
                  <a:schemeClr val="dk1"/>
                </a:solidFill>
              </a:rPr>
              <a:t>:</a:t>
            </a:r>
            <a:endParaRPr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de-CH" sz="1800">
                <a:solidFill>
                  <a:schemeClr val="dk1"/>
                </a:solidFill>
              </a:rPr>
              <a:t>Beyond linguistic indistinguishability.</a:t>
            </a:r>
            <a:endParaRPr sz="1800">
              <a:solidFill>
                <a:schemeClr val="dk1"/>
              </a:solidFill>
            </a:endParaRPr>
          </a:p>
          <a:p>
            <a:pPr indent="-342900" lvl="1" marL="914400" rtl="0" algn="l">
              <a:lnSpc>
                <a:spcPct val="115000"/>
              </a:lnSpc>
              <a:spcBef>
                <a:spcPts val="0"/>
              </a:spcBef>
              <a:spcAft>
                <a:spcPts val="0"/>
              </a:spcAft>
              <a:buClr>
                <a:schemeClr val="dk1"/>
              </a:buClr>
              <a:buSzPts val="1800"/>
              <a:buChar char="○"/>
            </a:pPr>
            <a:r>
              <a:rPr lang="de-CH" sz="1800">
                <a:solidFill>
                  <a:schemeClr val="dk1"/>
                </a:solidFill>
              </a:rPr>
              <a:t>Mimics also other human behaviors</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de-CH" sz="1800">
                <a:solidFill>
                  <a:schemeClr val="dk1"/>
                </a:solidFill>
              </a:rPr>
              <a:t>Weak AI is generally seen as feasible achieve</a:t>
            </a:r>
            <a:endParaRPr sz="1800">
              <a:solidFill>
                <a:schemeClr val="dk1"/>
              </a:solidFill>
            </a:endParaRPr>
          </a:p>
          <a:p>
            <a:pPr indent="0" lvl="0" marL="0" rtl="0" algn="l">
              <a:lnSpc>
                <a:spcPct val="115000"/>
              </a:lnSpc>
              <a:spcBef>
                <a:spcPts val="1200"/>
              </a:spcBef>
              <a:spcAft>
                <a:spcPts val="0"/>
              </a:spcAft>
              <a:buNone/>
            </a:pPr>
            <a:r>
              <a:rPr b="1" lang="de-CH" sz="1800">
                <a:solidFill>
                  <a:schemeClr val="dk1"/>
                </a:solidFill>
              </a:rPr>
              <a:t>Strong AI</a:t>
            </a:r>
            <a:endParaRPr b="1" sz="1800">
              <a:solidFill>
                <a:schemeClr val="dk1"/>
              </a:solidFill>
            </a:endParaRPr>
          </a:p>
          <a:p>
            <a:pPr indent="-342900" lvl="0" marL="457200" rtl="0" algn="l">
              <a:lnSpc>
                <a:spcPct val="115000"/>
              </a:lnSpc>
              <a:spcBef>
                <a:spcPts val="1200"/>
              </a:spcBef>
              <a:spcAft>
                <a:spcPts val="0"/>
              </a:spcAft>
              <a:buClr>
                <a:schemeClr val="dk1"/>
              </a:buClr>
              <a:buSzPts val="1800"/>
              <a:buChar char="●"/>
            </a:pPr>
            <a:r>
              <a:rPr b="1" lang="de-CH" sz="1800">
                <a:solidFill>
                  <a:schemeClr val="dk1"/>
                </a:solidFill>
              </a:rPr>
              <a:t>Goal:</a:t>
            </a:r>
            <a:r>
              <a:rPr lang="de-CH" sz="1800">
                <a:solidFill>
                  <a:schemeClr val="dk1"/>
                </a:solidFill>
              </a:rPr>
              <a:t> Create artificial persons with human-like </a:t>
            </a:r>
            <a:r>
              <a:rPr b="1" lang="de-CH" sz="1800">
                <a:solidFill>
                  <a:schemeClr val="dk1"/>
                </a:solidFill>
              </a:rPr>
              <a:t>mental powers</a:t>
            </a:r>
            <a:r>
              <a:rPr lang="de-CH" sz="1800">
                <a:solidFill>
                  <a:schemeClr val="dk1"/>
                </a:solidFill>
              </a:rPr>
              <a:t>, including</a:t>
            </a:r>
            <a:r>
              <a:rPr b="1" lang="de-CH" sz="1800">
                <a:solidFill>
                  <a:schemeClr val="dk1"/>
                </a:solidFill>
              </a:rPr>
              <a:t> consciousness</a:t>
            </a:r>
            <a:r>
              <a:rPr lang="de-CH" sz="1800">
                <a:solidFill>
                  <a:schemeClr val="dk1"/>
                </a:solidFill>
              </a:rPr>
              <a:t>.</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de-CH" sz="1800">
                <a:solidFill>
                  <a:schemeClr val="dk1"/>
                </a:solidFill>
              </a:rPr>
              <a:t>Machines would truly </a:t>
            </a:r>
            <a:r>
              <a:rPr b="1" lang="de-CH" sz="1800">
                <a:solidFill>
                  <a:schemeClr val="dk1"/>
                </a:solidFill>
              </a:rPr>
              <a:t>think, feel, and possess consciousness</a:t>
            </a:r>
            <a:r>
              <a:rPr lang="de-CH" sz="1800">
                <a:solidFill>
                  <a:schemeClr val="dk1"/>
                </a:solidFill>
              </a:rPr>
              <a:t>, similar to humans.</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de-CH" sz="1800">
                <a:solidFill>
                  <a:schemeClr val="dk1"/>
                </a:solidFill>
              </a:rPr>
              <a:t>Strong AI strives for </a:t>
            </a:r>
            <a:r>
              <a:rPr b="1" lang="de-CH" sz="1800">
                <a:solidFill>
                  <a:schemeClr val="dk1"/>
                </a:solidFill>
              </a:rPr>
              <a:t>true human-like intelligence</a:t>
            </a:r>
            <a:r>
              <a:rPr lang="de-CH" sz="1800">
                <a:solidFill>
                  <a:schemeClr val="dk1"/>
                </a:solidFill>
              </a:rPr>
              <a:t> but faces philosophical skepticism.</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de-CH" sz="1800">
                <a:solidFill>
                  <a:schemeClr val="dk1"/>
                </a:solidFill>
              </a:rPr>
              <a:t>Heavily debated; critics (e.g., Searle) challenge whether machines can truly </a:t>
            </a:r>
            <a:r>
              <a:rPr b="1" lang="de-CH" sz="1800">
                <a:solidFill>
                  <a:schemeClr val="dk1"/>
                </a:solidFill>
              </a:rPr>
              <a:t>think or feel</a:t>
            </a:r>
            <a:r>
              <a:rPr lang="de-CH" sz="1800">
                <a:solidFill>
                  <a:schemeClr val="dk1"/>
                </a:solidFill>
              </a:rPr>
              <a:t>.</a:t>
            </a:r>
            <a:endParaRPr sz="1800">
              <a:solidFill>
                <a:schemeClr val="dk1"/>
              </a:solidFill>
            </a:endParaRPr>
          </a:p>
        </p:txBody>
      </p:sp>
    </p:spTree>
  </p:cSld>
  <p:clrMapOvr>
    <a:masterClrMapping/>
  </p:clrMapOvr>
  <mc:AlternateContent>
    <mc:Choice Requires="p14">
      <p:transition spd="slow" p14:dur="1500">
        <p:push/>
      </p:transition>
    </mc:Choice>
    <mc:Fallback>
      <p:transition spd="slow">
        <p:fade/>
      </p:transition>
    </mc:Fallback>
  </mc:AlternateContent>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9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8.2 The Chinese Room Argument  </a:t>
            </a:r>
            <a:endParaRPr/>
          </a:p>
        </p:txBody>
      </p:sp>
      <p:sp>
        <p:nvSpPr>
          <p:cNvPr id="817" name="Google Shape;817;p9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818" name="Google Shape;818;p90"/>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819" name="Google Shape;819;p90"/>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820" name="Google Shape;820;p90"/>
          <p:cNvSpPr txBox="1"/>
          <p:nvPr/>
        </p:nvSpPr>
        <p:spPr>
          <a:xfrm>
            <a:off x="1017825" y="1209200"/>
            <a:ext cx="5437200" cy="48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de-CH">
                <a:solidFill>
                  <a:schemeClr val="dk1"/>
                </a:solidFill>
              </a:rPr>
              <a:t>Thought Experiment </a:t>
            </a:r>
            <a:r>
              <a:rPr lang="de-CH">
                <a:solidFill>
                  <a:schemeClr val="dk1"/>
                </a:solidFill>
              </a:rPr>
              <a:t>Introduced by </a:t>
            </a:r>
            <a:r>
              <a:rPr b="1" lang="de-CH">
                <a:solidFill>
                  <a:schemeClr val="dk1"/>
                </a:solidFill>
              </a:rPr>
              <a:t>John Searle (1980)</a:t>
            </a:r>
            <a:r>
              <a:rPr lang="de-CH">
                <a:solidFill>
                  <a:schemeClr val="dk1"/>
                </a:solidFill>
              </a:rPr>
              <a:t> to challenge "Strong AI."</a:t>
            </a:r>
            <a:endParaRPr b="1">
              <a:solidFill>
                <a:schemeClr val="dk1"/>
              </a:solidFill>
            </a:endParaRPr>
          </a:p>
          <a:p>
            <a:pPr indent="-317500" lvl="1" marL="914400" rtl="0" algn="l">
              <a:lnSpc>
                <a:spcPct val="115000"/>
              </a:lnSpc>
              <a:spcBef>
                <a:spcPts val="1200"/>
              </a:spcBef>
              <a:spcAft>
                <a:spcPts val="0"/>
              </a:spcAft>
              <a:buClr>
                <a:schemeClr val="dk1"/>
              </a:buClr>
              <a:buSzPts val="1400"/>
              <a:buChar char="○"/>
            </a:pPr>
            <a:r>
              <a:rPr lang="de-CH">
                <a:solidFill>
                  <a:schemeClr val="dk1"/>
                </a:solidFill>
              </a:rPr>
              <a:t>Searle is in a room with a rulebook for Chinese.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de-CH">
                <a:solidFill>
                  <a:schemeClr val="dk1"/>
                </a:solidFill>
              </a:rPr>
              <a:t>Native Chinese speakers pass questions (input) written in Chinese into the room.</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de-CH">
                <a:solidFill>
                  <a:schemeClr val="dk1"/>
                </a:solidFill>
              </a:rPr>
              <a:t>Searle uses the rulebook to generate answers (output) in Chinese.</a:t>
            </a:r>
            <a:endParaRPr>
              <a:solidFill>
                <a:schemeClr val="dk1"/>
              </a:solidFill>
            </a:endParaRPr>
          </a:p>
          <a:p>
            <a:pPr indent="-317500" lvl="0" marL="914400" rtl="0" algn="l">
              <a:lnSpc>
                <a:spcPct val="115000"/>
              </a:lnSpc>
              <a:spcBef>
                <a:spcPts val="0"/>
              </a:spcBef>
              <a:spcAft>
                <a:spcPts val="0"/>
              </a:spcAft>
              <a:buClr>
                <a:schemeClr val="dk1"/>
              </a:buClr>
              <a:buSzPts val="1400"/>
              <a:buChar char="●"/>
            </a:pPr>
            <a:r>
              <a:rPr lang="de-CH">
                <a:solidFill>
                  <a:schemeClr val="dk1"/>
                </a:solidFill>
              </a:rPr>
              <a:t>Searle manipulates symbols without understanding Chinese.</a:t>
            </a:r>
            <a:endParaRPr>
              <a:solidFill>
                <a:schemeClr val="dk1"/>
              </a:solidFill>
            </a:endParaRPr>
          </a:p>
          <a:p>
            <a:pPr indent="-317500" lvl="0" marL="914400" rtl="0" algn="l">
              <a:lnSpc>
                <a:spcPct val="115000"/>
              </a:lnSpc>
              <a:spcBef>
                <a:spcPts val="0"/>
              </a:spcBef>
              <a:spcAft>
                <a:spcPts val="0"/>
              </a:spcAft>
              <a:buClr>
                <a:schemeClr val="dk1"/>
              </a:buClr>
              <a:buSzPts val="1400"/>
              <a:buChar char="●"/>
            </a:pPr>
            <a:r>
              <a:rPr lang="de-CH">
                <a:solidFill>
                  <a:schemeClr val="dk1"/>
                </a:solidFill>
              </a:rPr>
              <a:t>Conclusion: Computers, like Searle in the room, process information syntactically without true semantic understanding.</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b="1" lang="de-CH">
                <a:solidFill>
                  <a:srgbClr val="FF0000"/>
                </a:solidFill>
              </a:rPr>
              <a:t>Machines can simulate thought but cannot possess genuine understanding or consciousness.</a:t>
            </a:r>
            <a:endParaRPr b="1">
              <a:solidFill>
                <a:srgbClr val="FF0000"/>
              </a:solidFill>
            </a:endParaRPr>
          </a:p>
          <a:p>
            <a:pPr indent="0" lvl="0" marL="0" rtl="0" algn="l">
              <a:spcBef>
                <a:spcPts val="1200"/>
              </a:spcBef>
              <a:spcAft>
                <a:spcPts val="0"/>
              </a:spcAft>
              <a:buNone/>
            </a:pPr>
            <a:r>
              <a:t/>
            </a:r>
            <a:endParaRPr b="1" sz="1900">
              <a:solidFill>
                <a:schemeClr val="dk1"/>
              </a:solidFill>
            </a:endParaRPr>
          </a:p>
        </p:txBody>
      </p:sp>
      <p:pic>
        <p:nvPicPr>
          <p:cNvPr id="821" name="Google Shape;821;p90"/>
          <p:cNvPicPr preferRelativeResize="0"/>
          <p:nvPr/>
        </p:nvPicPr>
        <p:blipFill>
          <a:blip r:embed="rId3">
            <a:alphaModFix/>
          </a:blip>
          <a:stretch>
            <a:fillRect/>
          </a:stretch>
        </p:blipFill>
        <p:spPr>
          <a:xfrm>
            <a:off x="6685150" y="1772413"/>
            <a:ext cx="5134400" cy="3939750"/>
          </a:xfrm>
          <a:prstGeom prst="rect">
            <a:avLst/>
          </a:prstGeom>
          <a:noFill/>
          <a:ln>
            <a:noFill/>
          </a:ln>
        </p:spPr>
      </p:pic>
      <p:sp>
        <p:nvSpPr>
          <p:cNvPr id="822" name="Google Shape;822;p90"/>
          <p:cNvSpPr txBox="1"/>
          <p:nvPr/>
        </p:nvSpPr>
        <p:spPr>
          <a:xfrm>
            <a:off x="6859150" y="5916525"/>
            <a:ext cx="5134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de-CH" sz="900"/>
              <a:t>https://www.learningmachines101.com/lm101-006-interpret-turing-test-results/</a:t>
            </a:r>
            <a:endParaRPr sz="900"/>
          </a:p>
        </p:txBody>
      </p:sp>
    </p:spTree>
  </p:cSld>
  <p:clrMapOvr>
    <a:masterClrMapping/>
  </p:clrMapOvr>
  <mc:AlternateContent>
    <mc:Choice Requires="p14">
      <p:transition spd="slow" p14:dur="1500">
        <p:push/>
      </p:transition>
    </mc:Choice>
    <mc:Fallback>
      <p:transition spd="slow">
        <p:fade/>
      </p:transition>
    </mc:Fallback>
  </mc:AlternateContent>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9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8.2 </a:t>
            </a:r>
            <a:r>
              <a:rPr lang="de-CH"/>
              <a:t>The Chinese Room Argument </a:t>
            </a:r>
            <a:r>
              <a:rPr lang="de-CH"/>
              <a:t> </a:t>
            </a:r>
            <a:endParaRPr/>
          </a:p>
        </p:txBody>
      </p:sp>
      <p:sp>
        <p:nvSpPr>
          <p:cNvPr id="829" name="Google Shape;829;p9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None/>
            </a:pPr>
            <a:fld id="{00000000-1234-1234-1234-123412341234}" type="slidenum">
              <a:rPr lang="de-CH"/>
              <a:t>‹#›</a:t>
            </a:fld>
            <a:endParaRPr/>
          </a:p>
        </p:txBody>
      </p:sp>
      <p:sp>
        <p:nvSpPr>
          <p:cNvPr id="830" name="Google Shape;830;p9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831" name="Google Shape;831;p9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sp>
        <p:nvSpPr>
          <p:cNvPr id="832" name="Google Shape;832;p91"/>
          <p:cNvSpPr txBox="1"/>
          <p:nvPr/>
        </p:nvSpPr>
        <p:spPr>
          <a:xfrm>
            <a:off x="1017825" y="1209200"/>
            <a:ext cx="9786900" cy="48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de-CH" sz="1600">
                <a:solidFill>
                  <a:schemeClr val="dk1"/>
                </a:solidFill>
              </a:rPr>
              <a:t>Criticism from AI Researchers:</a:t>
            </a:r>
            <a:endParaRPr b="1" sz="1600">
              <a:solidFill>
                <a:schemeClr val="dk1"/>
              </a:solidFill>
            </a:endParaRPr>
          </a:p>
          <a:p>
            <a:pPr indent="-330200" lvl="0" marL="457200" rtl="0" algn="l">
              <a:lnSpc>
                <a:spcPct val="115000"/>
              </a:lnSpc>
              <a:spcBef>
                <a:spcPts val="1200"/>
              </a:spcBef>
              <a:spcAft>
                <a:spcPts val="0"/>
              </a:spcAft>
              <a:buClr>
                <a:schemeClr val="dk1"/>
              </a:buClr>
              <a:buSzPts val="1600"/>
              <a:buChar char="●"/>
            </a:pPr>
            <a:r>
              <a:rPr lang="de-CH" sz="1600">
                <a:solidFill>
                  <a:schemeClr val="dk1"/>
                </a:solidFill>
              </a:rPr>
              <a:t>Many AI experts dismiss CRA, calling it unrealistic or irrelevant to real-world AI development.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de-CH" sz="1600">
                <a:solidFill>
                  <a:schemeClr val="dk1"/>
                </a:solidFill>
              </a:rPr>
              <a:t>Focus is on building machines that act intelligent, not on proving they "understand."</a:t>
            </a:r>
            <a:endParaRPr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de-CH" sz="1600">
                <a:solidFill>
                  <a:schemeClr val="dk1"/>
                </a:solidFill>
              </a:rPr>
              <a:t>Searle’s Response:</a:t>
            </a:r>
            <a:endParaRPr b="1" sz="1600">
              <a:solidFill>
                <a:schemeClr val="dk1"/>
              </a:solidFill>
            </a:endParaRPr>
          </a:p>
          <a:p>
            <a:pPr indent="-330200" lvl="0" marL="457200" rtl="0" algn="l">
              <a:lnSpc>
                <a:spcPct val="115000"/>
              </a:lnSpc>
              <a:spcBef>
                <a:spcPts val="1200"/>
              </a:spcBef>
              <a:spcAft>
                <a:spcPts val="0"/>
              </a:spcAft>
              <a:buClr>
                <a:schemeClr val="dk1"/>
              </a:buClr>
              <a:buSzPts val="1600"/>
              <a:buChar char="●"/>
            </a:pPr>
            <a:r>
              <a:rPr lang="de-CH" sz="1600">
                <a:solidFill>
                  <a:schemeClr val="dk1"/>
                </a:solidFill>
              </a:rPr>
              <a:t>Even advanced AI systems only simulate understanding.</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de-CH" sz="1600">
                <a:solidFill>
                  <a:schemeClr val="dk1"/>
                </a:solidFill>
              </a:rPr>
              <a:t>He argues they manipulate symbols without real meaning or consciousness.</a:t>
            </a:r>
            <a:endParaRPr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de-CH" sz="1600">
                <a:solidFill>
                  <a:schemeClr val="dk1"/>
                </a:solidFill>
              </a:rPr>
              <a:t>Why CRA Still Matters:</a:t>
            </a:r>
            <a:endParaRPr b="1" sz="1600">
              <a:solidFill>
                <a:schemeClr val="dk1"/>
              </a:solidFill>
            </a:endParaRPr>
          </a:p>
          <a:p>
            <a:pPr indent="-330200" lvl="0" marL="457200" rtl="0" algn="l">
              <a:lnSpc>
                <a:spcPct val="115000"/>
              </a:lnSpc>
              <a:spcBef>
                <a:spcPts val="1200"/>
              </a:spcBef>
              <a:spcAft>
                <a:spcPts val="0"/>
              </a:spcAft>
              <a:buClr>
                <a:schemeClr val="dk1"/>
              </a:buClr>
              <a:buSzPts val="1600"/>
              <a:buChar char="●"/>
            </a:pPr>
            <a:r>
              <a:rPr lang="de-CH" sz="1600">
                <a:solidFill>
                  <a:schemeClr val="dk1"/>
                </a:solidFill>
              </a:rPr>
              <a:t>Sparks debates on whether machines can truly </a:t>
            </a:r>
            <a:r>
              <a:rPr b="1" lang="de-CH" sz="1600">
                <a:solidFill>
                  <a:schemeClr val="dk1"/>
                </a:solidFill>
              </a:rPr>
              <a:t>think</a:t>
            </a:r>
            <a:r>
              <a:rPr lang="de-CH" sz="1600">
                <a:solidFill>
                  <a:schemeClr val="dk1"/>
                </a:solidFill>
              </a:rPr>
              <a:t> or just mimic thought.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de-CH" sz="1600">
                <a:solidFill>
                  <a:schemeClr val="dk1"/>
                </a:solidFill>
              </a:rPr>
              <a:t>Raises concerns about future AI, including ethical issues and risks.</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de-CH" sz="1600">
                <a:solidFill>
                  <a:schemeClr val="dk1"/>
                </a:solidFill>
              </a:rPr>
              <a:t>Relevant for guiding AI research and policymaking.</a:t>
            </a:r>
            <a:endParaRPr sz="1600">
              <a:solidFill>
                <a:schemeClr val="dk1"/>
              </a:solidFill>
            </a:endParaRPr>
          </a:p>
        </p:txBody>
      </p:sp>
    </p:spTree>
  </p:cSld>
  <p:clrMapOvr>
    <a:masterClrMapping/>
  </p:clrMapOvr>
  <mc:AlternateContent>
    <mc:Choice Requires="p14">
      <p:transition spd="slow" p14:dur="1500">
        <p:pu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393700" lvl="0" marL="457200" rtl="0" algn="l">
              <a:spcBef>
                <a:spcPts val="1000"/>
              </a:spcBef>
              <a:spcAft>
                <a:spcPts val="0"/>
              </a:spcAft>
              <a:buSzPts val="2600"/>
              <a:buChar char="-"/>
            </a:pPr>
            <a:r>
              <a:rPr lang="de-CH"/>
              <a:t>Official start of the field of artificial intelligence (AI)</a:t>
            </a:r>
            <a:endParaRPr/>
          </a:p>
          <a:p>
            <a:pPr indent="-393700" lvl="0" marL="457200" rtl="0" algn="l">
              <a:spcBef>
                <a:spcPts val="0"/>
              </a:spcBef>
              <a:spcAft>
                <a:spcPts val="0"/>
              </a:spcAft>
              <a:buSzPts val="2600"/>
              <a:buChar char="-"/>
            </a:pPr>
            <a:r>
              <a:rPr lang="de-CH"/>
              <a:t>Famous attendees, sponsored by DARPA (Agency with the goal of creating </a:t>
            </a:r>
            <a:r>
              <a:rPr lang="de-CH"/>
              <a:t>breakthrough technologies for national security)</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de-CH"/>
              <a:t>Achievements of the conference:</a:t>
            </a:r>
            <a:endParaRPr/>
          </a:p>
          <a:p>
            <a:pPr indent="-393700" lvl="0" marL="457200" rtl="0" algn="l">
              <a:spcBef>
                <a:spcPts val="1000"/>
              </a:spcBef>
              <a:spcAft>
                <a:spcPts val="0"/>
              </a:spcAft>
              <a:buSzPts val="2600"/>
              <a:buChar char="-"/>
            </a:pPr>
            <a:r>
              <a:rPr lang="de-CH"/>
              <a:t>Term artificial intelligence was coined</a:t>
            </a:r>
            <a:endParaRPr/>
          </a:p>
          <a:p>
            <a:pPr indent="-393700" lvl="0" marL="457200" rtl="0" algn="l">
              <a:spcBef>
                <a:spcPts val="0"/>
              </a:spcBef>
              <a:spcAft>
                <a:spcPts val="0"/>
              </a:spcAft>
              <a:buSzPts val="2600"/>
              <a:buChar char="-"/>
            </a:pPr>
            <a:r>
              <a:rPr lang="de-CH"/>
              <a:t>Newell and Simon revealed the Logic Theorist Computer Program</a:t>
            </a:r>
            <a:endParaRPr/>
          </a:p>
          <a:p>
            <a:pPr indent="-342900" lvl="2" marL="1371600" rtl="0" algn="l">
              <a:spcBef>
                <a:spcPts val="0"/>
              </a:spcBef>
              <a:spcAft>
                <a:spcPts val="0"/>
              </a:spcAft>
              <a:buSzPts val="1800"/>
              <a:buChar char="-"/>
            </a:pPr>
            <a:r>
              <a:rPr lang="de-CH"/>
              <a:t>First AI Program</a:t>
            </a:r>
            <a:endParaRPr/>
          </a:p>
          <a:p>
            <a:pPr indent="-342900" lvl="2" marL="1371600" rtl="0" algn="l">
              <a:spcBef>
                <a:spcPts val="0"/>
              </a:spcBef>
              <a:spcAft>
                <a:spcPts val="0"/>
              </a:spcAft>
              <a:buSzPts val="1800"/>
              <a:buChar char="-"/>
            </a:pPr>
            <a:r>
              <a:rPr lang="de-CH"/>
              <a:t>Program proves mathematical Theorem</a:t>
            </a:r>
            <a:endParaRPr/>
          </a:p>
          <a:p>
            <a:pPr indent="-342900" lvl="2" marL="1371600" rtl="0" algn="l">
              <a:spcBef>
                <a:spcPts val="0"/>
              </a:spcBef>
              <a:spcAft>
                <a:spcPts val="0"/>
              </a:spcAft>
              <a:buSzPts val="1800"/>
              <a:buChar char="-"/>
            </a:pPr>
            <a:r>
              <a:rPr lang="de-CH"/>
              <a:t>Conference found it to be a remarkable achievement</a:t>
            </a:r>
            <a:endParaRPr/>
          </a:p>
          <a:p>
            <a:pPr indent="0" lvl="0" marL="1371600" rtl="0" algn="l">
              <a:spcBef>
                <a:spcPts val="1000"/>
              </a:spcBef>
              <a:spcAft>
                <a:spcPts val="0"/>
              </a:spcAft>
              <a:buNone/>
            </a:pPr>
            <a:r>
              <a:t/>
            </a:r>
            <a:endParaRPr/>
          </a:p>
        </p:txBody>
      </p:sp>
      <p:sp>
        <p:nvSpPr>
          <p:cNvPr id="214" name="Google Shape;214;p29"/>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Dartmouth Conference (1956): Birth of AI</a:t>
            </a:r>
            <a:endParaRPr/>
          </a:p>
        </p:txBody>
      </p:sp>
      <p:sp>
        <p:nvSpPr>
          <p:cNvPr id="215" name="Google Shape;215;p29"/>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92"/>
          <p:cNvSpPr txBox="1"/>
          <p:nvPr>
            <p:ph idx="1" type="body"/>
          </p:nvPr>
        </p:nvSpPr>
        <p:spPr>
          <a:xfrm>
            <a:off x="635850" y="1304750"/>
            <a:ext cx="8353800" cy="1856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2nd argument against “strong” AI (= machines with all human mental powers) </a:t>
            </a:r>
            <a:endParaRPr sz="1800"/>
          </a:p>
          <a:p>
            <a:pPr indent="0" lvl="0" marL="0" rtl="0" algn="l">
              <a:spcBef>
                <a:spcPts val="1000"/>
              </a:spcBef>
              <a:spcAft>
                <a:spcPts val="0"/>
              </a:spcAft>
              <a:buNone/>
            </a:pPr>
            <a:r>
              <a:t/>
            </a:r>
            <a:endParaRPr sz="1800"/>
          </a:p>
          <a:p>
            <a:pPr indent="0" lvl="0" marL="0" rtl="0" algn="l">
              <a:spcBef>
                <a:spcPts val="1000"/>
              </a:spcBef>
              <a:spcAft>
                <a:spcPts val="0"/>
              </a:spcAft>
              <a:buNone/>
            </a:pPr>
            <a:r>
              <a:rPr lang="de-CH" sz="1800"/>
              <a:t>J.R. Lucas (1964):</a:t>
            </a:r>
            <a:endParaRPr sz="1800"/>
          </a:p>
          <a:p>
            <a:pPr indent="0" lvl="0" marL="0" rtl="0" algn="l">
              <a:spcBef>
                <a:spcPts val="1000"/>
              </a:spcBef>
              <a:spcAft>
                <a:spcPts val="0"/>
              </a:spcAft>
              <a:buNone/>
            </a:pPr>
            <a:r>
              <a:rPr lang="de-CH" sz="1800"/>
              <a:t>	No machine can ever reach human-level intelligence according Gödel’s first incompleteness theorem.</a:t>
            </a:r>
            <a:endParaRPr sz="1800"/>
          </a:p>
        </p:txBody>
      </p:sp>
      <p:sp>
        <p:nvSpPr>
          <p:cNvPr id="839" name="Google Shape;839;p92"/>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8.3 The Gödelian argument</a:t>
            </a:r>
            <a:endParaRPr/>
          </a:p>
        </p:txBody>
      </p:sp>
      <p:sp>
        <p:nvSpPr>
          <p:cNvPr id="840" name="Google Shape;840;p92"/>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841" name="Google Shape;841;p92"/>
          <p:cNvPicPr preferRelativeResize="0"/>
          <p:nvPr/>
        </p:nvPicPr>
        <p:blipFill>
          <a:blip r:embed="rId3">
            <a:alphaModFix/>
          </a:blip>
          <a:stretch>
            <a:fillRect/>
          </a:stretch>
        </p:blipFill>
        <p:spPr>
          <a:xfrm>
            <a:off x="635850" y="3425323"/>
            <a:ext cx="2897550" cy="2897550"/>
          </a:xfrm>
          <a:prstGeom prst="rect">
            <a:avLst/>
          </a:prstGeom>
          <a:noFill/>
          <a:ln>
            <a:noFill/>
          </a:ln>
        </p:spPr>
      </p:pic>
      <p:sp>
        <p:nvSpPr>
          <p:cNvPr id="842" name="Google Shape;842;p92"/>
          <p:cNvSpPr txBox="1"/>
          <p:nvPr>
            <p:ph idx="1" type="body"/>
          </p:nvPr>
        </p:nvSpPr>
        <p:spPr>
          <a:xfrm>
            <a:off x="3731200" y="3425325"/>
            <a:ext cx="8353800" cy="21375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Gödel (1906-1978; a logician, mathematician and philosopher)</a:t>
            </a:r>
            <a:endParaRPr sz="1800"/>
          </a:p>
          <a:p>
            <a:pPr indent="0" lvl="0" marL="457200" rtl="0" algn="l">
              <a:spcBef>
                <a:spcPts val="1000"/>
              </a:spcBef>
              <a:spcAft>
                <a:spcPts val="0"/>
              </a:spcAft>
              <a:buNone/>
            </a:pPr>
            <a:r>
              <a:rPr lang="de-CH" sz="1800"/>
              <a:t>Any consistent and powerful enough set of axioms and rules cannot prove or disprove the statements that can be written down using symbols:</a:t>
            </a:r>
            <a:endParaRPr sz="1800"/>
          </a:p>
          <a:p>
            <a:pPr indent="-342900" lvl="0" marL="1828800" rtl="0" algn="l">
              <a:spcBef>
                <a:spcPts val="1000"/>
              </a:spcBef>
              <a:spcAft>
                <a:spcPts val="0"/>
              </a:spcAft>
              <a:buSzPts val="1800"/>
              <a:buChar char="-"/>
            </a:pPr>
            <a:r>
              <a:rPr lang="de-CH" sz="1800"/>
              <a:t>some statements are true but unprovable</a:t>
            </a:r>
            <a:endParaRPr sz="1800"/>
          </a:p>
          <a:p>
            <a:pPr indent="-342900" lvl="0" marL="1828800" rtl="0" algn="l">
              <a:spcBef>
                <a:spcPts val="0"/>
              </a:spcBef>
              <a:spcAft>
                <a:spcPts val="0"/>
              </a:spcAft>
              <a:buSzPts val="1800"/>
              <a:buChar char="-"/>
            </a:pPr>
            <a:r>
              <a:rPr lang="de-CH" sz="1800"/>
              <a:t>some statements are false but undecidable</a:t>
            </a:r>
            <a:endParaRPr sz="1800"/>
          </a:p>
        </p:txBody>
      </p:sp>
      <p:sp>
        <p:nvSpPr>
          <p:cNvPr id="843" name="Google Shape;843;p92"/>
          <p:cNvSpPr txBox="1"/>
          <p:nvPr/>
        </p:nvSpPr>
        <p:spPr>
          <a:xfrm>
            <a:off x="3878675" y="5954200"/>
            <a:ext cx="71403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700">
                <a:solidFill>
                  <a:srgbClr val="999999"/>
                </a:solidFill>
              </a:rPr>
              <a:t>Source: The New Yorker, 2021; https://www.newyorker.com/</a:t>
            </a:r>
            <a:endParaRPr sz="1700">
              <a:solidFill>
                <a:srgbClr val="999999"/>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93"/>
          <p:cNvSpPr txBox="1"/>
          <p:nvPr>
            <p:ph idx="1" type="body"/>
          </p:nvPr>
        </p:nvSpPr>
        <p:spPr>
          <a:xfrm>
            <a:off x="719500" y="1572600"/>
            <a:ext cx="8881800" cy="1856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Consistent set of axioms and rules ≠ contradiction</a:t>
            </a:r>
            <a:endParaRPr sz="1800"/>
          </a:p>
          <a:p>
            <a:pPr indent="0" lvl="0" marL="0" rtl="0" algn="l">
              <a:spcBef>
                <a:spcPts val="1000"/>
              </a:spcBef>
              <a:spcAft>
                <a:spcPts val="0"/>
              </a:spcAft>
              <a:buNone/>
            </a:pPr>
            <a:r>
              <a:rPr lang="de-CH" sz="1800"/>
              <a:t>Contradiction: a statement that is both true and false at the same time</a:t>
            </a:r>
            <a:endParaRPr sz="1800"/>
          </a:p>
          <a:p>
            <a:pPr indent="0" lvl="0" marL="0" rtl="0" algn="l">
              <a:spcBef>
                <a:spcPts val="1000"/>
              </a:spcBef>
              <a:spcAft>
                <a:spcPts val="0"/>
              </a:spcAft>
              <a:buNone/>
            </a:pPr>
            <a:r>
              <a:rPr lang="de-CH" sz="1800"/>
              <a:t>“This statement is false”: </a:t>
            </a:r>
            <a:endParaRPr sz="1800"/>
          </a:p>
          <a:p>
            <a:pPr indent="-342900" lvl="0" marL="457200" rtl="0" algn="l">
              <a:spcBef>
                <a:spcPts val="1000"/>
              </a:spcBef>
              <a:spcAft>
                <a:spcPts val="0"/>
              </a:spcAft>
              <a:buSzPts val="1800"/>
              <a:buChar char="-"/>
            </a:pPr>
            <a:r>
              <a:rPr lang="de-CH" sz="1800"/>
              <a:t>if it is true, then it is false</a:t>
            </a:r>
            <a:endParaRPr sz="1800"/>
          </a:p>
          <a:p>
            <a:pPr indent="-342900" lvl="0" marL="457200" rtl="0" algn="l">
              <a:spcBef>
                <a:spcPts val="0"/>
              </a:spcBef>
              <a:spcAft>
                <a:spcPts val="0"/>
              </a:spcAft>
              <a:buSzPts val="1800"/>
              <a:buChar char="-"/>
            </a:pPr>
            <a:r>
              <a:rPr lang="de-CH" sz="1800"/>
              <a:t>if if it is false, then it is true</a:t>
            </a:r>
            <a:endParaRPr sz="1800"/>
          </a:p>
        </p:txBody>
      </p:sp>
      <p:sp>
        <p:nvSpPr>
          <p:cNvPr id="850" name="Google Shape;850;p93"/>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8.3 The Gödelian argument</a:t>
            </a:r>
            <a:endParaRPr/>
          </a:p>
        </p:txBody>
      </p:sp>
      <p:sp>
        <p:nvSpPr>
          <p:cNvPr id="851" name="Google Shape;851;p93"/>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852" name="Google Shape;852;p93"/>
          <p:cNvSpPr txBox="1"/>
          <p:nvPr>
            <p:ph idx="1" type="body"/>
          </p:nvPr>
        </p:nvSpPr>
        <p:spPr>
          <a:xfrm>
            <a:off x="719500" y="4306500"/>
            <a:ext cx="7418100" cy="866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“This statement cannot be proved using the axioms and rules” (contradiction)</a:t>
            </a:r>
            <a:endParaRPr sz="1800"/>
          </a:p>
          <a:p>
            <a:pPr indent="0" lvl="0" marL="0" rtl="0" algn="l">
              <a:spcBef>
                <a:spcPts val="1000"/>
              </a:spcBef>
              <a:spcAft>
                <a:spcPts val="0"/>
              </a:spcAft>
              <a:buNone/>
            </a:pPr>
            <a:r>
              <a:t/>
            </a:r>
            <a:endParaRPr sz="1800"/>
          </a:p>
          <a:p>
            <a:pPr indent="0" lvl="0" marL="0" rtl="0" algn="l">
              <a:lnSpc>
                <a:spcPct val="115000"/>
              </a:lnSpc>
              <a:spcBef>
                <a:spcPts val="0"/>
              </a:spcBef>
              <a:spcAft>
                <a:spcPts val="0"/>
              </a:spcAft>
              <a:buClr>
                <a:schemeClr val="dk1"/>
              </a:buClr>
              <a:buSzPts val="1100"/>
              <a:buFont typeface="Arial"/>
              <a:buNone/>
            </a:pPr>
            <a:r>
              <a:rPr lang="de-CH" sz="1600" u="sng">
                <a:solidFill>
                  <a:schemeClr val="hlink"/>
                </a:solidFill>
                <a:hlinkClick r:id="rId3"/>
              </a:rPr>
              <a:t>Gödel’s Incompleteness Theorems for Dummies! | by Almas K. | Medium</a:t>
            </a:r>
            <a:endParaRPr sz="1600" u="sng">
              <a:solidFill>
                <a:schemeClr val="hlink"/>
              </a:solidFill>
            </a:endParaRPr>
          </a:p>
          <a:p>
            <a:pPr indent="0" lvl="0" marL="0" rtl="0" algn="l">
              <a:spcBef>
                <a:spcPts val="1000"/>
              </a:spcBef>
              <a:spcAft>
                <a:spcPts val="0"/>
              </a:spcAft>
              <a:buNone/>
            </a:pPr>
            <a:r>
              <a:t/>
            </a:r>
            <a:endParaRPr sz="1800"/>
          </a:p>
        </p:txBody>
      </p:sp>
      <p:pic>
        <p:nvPicPr>
          <p:cNvPr id="853" name="Google Shape;853;p93"/>
          <p:cNvPicPr preferRelativeResize="0"/>
          <p:nvPr/>
        </p:nvPicPr>
        <p:blipFill>
          <a:blip r:embed="rId4">
            <a:alphaModFix/>
          </a:blip>
          <a:stretch>
            <a:fillRect/>
          </a:stretch>
        </p:blipFill>
        <p:spPr>
          <a:xfrm>
            <a:off x="8440786" y="1409473"/>
            <a:ext cx="3146688" cy="2569974"/>
          </a:xfrm>
          <a:prstGeom prst="rect">
            <a:avLst/>
          </a:prstGeom>
          <a:noFill/>
          <a:ln>
            <a:noFill/>
          </a:ln>
        </p:spPr>
      </p:pic>
      <p:sp>
        <p:nvSpPr>
          <p:cNvPr id="854" name="Google Shape;854;p93"/>
          <p:cNvSpPr txBox="1"/>
          <p:nvPr/>
        </p:nvSpPr>
        <p:spPr>
          <a:xfrm>
            <a:off x="8332200" y="4114250"/>
            <a:ext cx="3757200" cy="74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de-CH" sz="1700">
                <a:solidFill>
                  <a:srgbClr val="999999"/>
                </a:solidFill>
              </a:rPr>
              <a:t>Source: </a:t>
            </a:r>
            <a:r>
              <a:rPr lang="de-CH" sz="1700">
                <a:solidFill>
                  <a:srgbClr val="999999"/>
                </a:solidFill>
              </a:rPr>
              <a:t>https://sketchplanations.com/</a:t>
            </a:r>
            <a:endParaRPr sz="1700">
              <a:solidFill>
                <a:srgbClr val="999999"/>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94"/>
          <p:cNvSpPr txBox="1"/>
          <p:nvPr>
            <p:ph idx="1" type="body"/>
          </p:nvPr>
        </p:nvSpPr>
        <p:spPr>
          <a:xfrm>
            <a:off x="719500" y="1572600"/>
            <a:ext cx="9852000" cy="4670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Gödel’s theorem means: no matter how powerful and AI system is, there will always be some truths that it cannot know</a:t>
            </a:r>
            <a:endParaRPr sz="1800"/>
          </a:p>
          <a:p>
            <a:pPr indent="-342900" lvl="0" marL="914400" rtl="0" algn="l">
              <a:spcBef>
                <a:spcPts val="1000"/>
              </a:spcBef>
              <a:spcAft>
                <a:spcPts val="0"/>
              </a:spcAft>
              <a:buSzPts val="1800"/>
              <a:buAutoNum type="arabicPeriod"/>
            </a:pPr>
            <a:r>
              <a:rPr lang="de-CH" sz="1800"/>
              <a:t>AI systems can never be truly perfect or infallible (capable of making mistakes)</a:t>
            </a:r>
            <a:endParaRPr sz="1800"/>
          </a:p>
          <a:p>
            <a:pPr indent="-342900" lvl="0" marL="914400" rtl="0" algn="l">
              <a:spcBef>
                <a:spcPts val="0"/>
              </a:spcBef>
              <a:spcAft>
                <a:spcPts val="0"/>
              </a:spcAft>
              <a:buSzPts val="1800"/>
              <a:buAutoNum type="arabicPeriod"/>
            </a:pPr>
            <a:r>
              <a:rPr lang="de-CH" sz="1800"/>
              <a:t>AI systems will always need to be updated with new information</a:t>
            </a:r>
            <a:endParaRPr sz="1800"/>
          </a:p>
          <a:p>
            <a:pPr indent="-342900" lvl="0" marL="914400" rtl="0" algn="l">
              <a:spcBef>
                <a:spcPts val="0"/>
              </a:spcBef>
              <a:spcAft>
                <a:spcPts val="0"/>
              </a:spcAft>
              <a:buSzPts val="1800"/>
              <a:buAutoNum type="arabicPeriod"/>
            </a:pPr>
            <a:r>
              <a:rPr lang="de-CH" sz="1800"/>
              <a:t>There are things AI systems can never understand</a:t>
            </a:r>
            <a:endParaRPr sz="1800"/>
          </a:p>
          <a:p>
            <a:pPr indent="0" lvl="0" marL="0" rtl="0" algn="l">
              <a:spcBef>
                <a:spcPts val="1000"/>
              </a:spcBef>
              <a:spcAft>
                <a:spcPts val="0"/>
              </a:spcAft>
              <a:buNone/>
            </a:pPr>
            <a:r>
              <a:t/>
            </a:r>
            <a:endParaRPr sz="1800"/>
          </a:p>
          <a:p>
            <a:pPr indent="0" lvl="0" marL="0" rtl="0" algn="l">
              <a:spcBef>
                <a:spcPts val="1000"/>
              </a:spcBef>
              <a:spcAft>
                <a:spcPts val="0"/>
              </a:spcAft>
              <a:buNone/>
            </a:pPr>
            <a:r>
              <a:rPr lang="de-CH" sz="1800"/>
              <a:t>Limitations of Gödel’s theorems: they only apply to:</a:t>
            </a:r>
            <a:endParaRPr sz="1800"/>
          </a:p>
          <a:p>
            <a:pPr indent="-342900" lvl="0" marL="457200" rtl="0" algn="l">
              <a:spcBef>
                <a:spcPts val="1000"/>
              </a:spcBef>
              <a:spcAft>
                <a:spcPts val="0"/>
              </a:spcAft>
              <a:buSzPts val="1800"/>
              <a:buChar char="-"/>
            </a:pPr>
            <a:r>
              <a:rPr lang="de-CH" sz="1800"/>
              <a:t>formal axiomatic systems (do not apply to all kinds of knowledge; e.g. acquired through experience or intuition)</a:t>
            </a:r>
            <a:endParaRPr sz="1800"/>
          </a:p>
          <a:p>
            <a:pPr indent="-342900" lvl="0" marL="457200" rtl="0" algn="l">
              <a:spcBef>
                <a:spcPts val="0"/>
              </a:spcBef>
              <a:spcAft>
                <a:spcPts val="0"/>
              </a:spcAft>
              <a:buSzPts val="1800"/>
              <a:buChar char="-"/>
            </a:pPr>
            <a:r>
              <a:rPr lang="de-CH" sz="1800"/>
              <a:t>systems that are consistent</a:t>
            </a:r>
            <a:endParaRPr sz="1800"/>
          </a:p>
          <a:p>
            <a:pPr indent="-342900" lvl="0" marL="457200" rtl="0" algn="l">
              <a:spcBef>
                <a:spcPts val="0"/>
              </a:spcBef>
              <a:spcAft>
                <a:spcPts val="0"/>
              </a:spcAft>
              <a:buSzPts val="1800"/>
              <a:buChar char="-"/>
            </a:pPr>
            <a:r>
              <a:rPr lang="de-CH" sz="1800"/>
              <a:t>systems that are capable of modelling basic arithmetic (do not apply to more complex models; e.g. systems that can model the real world)</a:t>
            </a:r>
            <a:endParaRPr sz="1800"/>
          </a:p>
          <a:p>
            <a:pPr indent="0" lvl="0" marL="457200" rtl="0" algn="l">
              <a:spcBef>
                <a:spcPts val="1000"/>
              </a:spcBef>
              <a:spcAft>
                <a:spcPts val="0"/>
              </a:spcAft>
              <a:buNone/>
            </a:pPr>
            <a:r>
              <a:t/>
            </a:r>
            <a:endParaRPr sz="1800"/>
          </a:p>
          <a:p>
            <a:pPr indent="0" lvl="0" marL="0" rtl="0" algn="l">
              <a:lnSpc>
                <a:spcPct val="115000"/>
              </a:lnSpc>
              <a:spcBef>
                <a:spcPts val="0"/>
              </a:spcBef>
              <a:spcAft>
                <a:spcPts val="0"/>
              </a:spcAft>
              <a:buNone/>
            </a:pPr>
            <a:r>
              <a:rPr lang="de-CH" sz="1800" u="sng">
                <a:solidFill>
                  <a:schemeClr val="hlink"/>
                </a:solidFill>
                <a:hlinkClick r:id="rId3"/>
              </a:rPr>
              <a:t>Gödel’s Incompleteness Theorem and the Limits of AI | by Matt Fleetwood | Medium</a:t>
            </a:r>
            <a:endParaRPr sz="1800" u="sng">
              <a:solidFill>
                <a:schemeClr val="hlink"/>
              </a:solidFill>
            </a:endParaRPr>
          </a:p>
          <a:p>
            <a:pPr indent="0" lvl="0" marL="0" rtl="0" algn="l">
              <a:spcBef>
                <a:spcPts val="1000"/>
              </a:spcBef>
              <a:spcAft>
                <a:spcPts val="0"/>
              </a:spcAft>
              <a:buNone/>
            </a:pPr>
            <a:r>
              <a:t/>
            </a:r>
            <a:endParaRPr sz="1800"/>
          </a:p>
        </p:txBody>
      </p:sp>
      <p:sp>
        <p:nvSpPr>
          <p:cNvPr id="861" name="Google Shape;861;p94"/>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8.3 The Gödelian argument</a:t>
            </a:r>
            <a:endParaRPr/>
          </a:p>
        </p:txBody>
      </p:sp>
      <p:sp>
        <p:nvSpPr>
          <p:cNvPr id="862" name="Google Shape;862;p94"/>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95"/>
          <p:cNvSpPr txBox="1"/>
          <p:nvPr>
            <p:ph idx="1" type="body"/>
          </p:nvPr>
        </p:nvSpPr>
        <p:spPr>
          <a:xfrm>
            <a:off x="719500" y="1093800"/>
            <a:ext cx="8379900" cy="4670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J.R. Lucas (1964): “No machine can ever reach human-level intelligence according Gödel’s first incompleteness theorem”. Although it has not proved to be compelling, initiated a debate.</a:t>
            </a:r>
            <a:endParaRPr sz="1800"/>
          </a:p>
          <a:p>
            <a:pPr indent="0" lvl="0" marL="0" rtl="0" algn="l">
              <a:spcBef>
                <a:spcPts val="1000"/>
              </a:spcBef>
              <a:spcAft>
                <a:spcPts val="0"/>
              </a:spcAft>
              <a:buNone/>
            </a:pPr>
            <a:r>
              <a:rPr lang="de-CH" sz="1800"/>
              <a:t>Roger Penrose (physicist) defender of the argument:</a:t>
            </a:r>
            <a:endParaRPr sz="1800"/>
          </a:p>
          <a:p>
            <a:pPr indent="-342900" lvl="0" marL="457200" rtl="0" algn="l">
              <a:spcBef>
                <a:spcPts val="1000"/>
              </a:spcBef>
              <a:spcAft>
                <a:spcPts val="0"/>
              </a:spcAft>
              <a:buSzPts val="1800"/>
              <a:buChar char="-"/>
            </a:pPr>
            <a:r>
              <a:rPr lang="de-CH" sz="1800"/>
              <a:t>The Emperor’s New Mind (1989)</a:t>
            </a:r>
            <a:endParaRPr sz="1800"/>
          </a:p>
          <a:p>
            <a:pPr indent="-342900" lvl="0" marL="457200" rtl="0" algn="l">
              <a:spcBef>
                <a:spcPts val="0"/>
              </a:spcBef>
              <a:spcAft>
                <a:spcPts val="0"/>
              </a:spcAft>
              <a:buSzPts val="1800"/>
              <a:buChar char="-"/>
            </a:pPr>
            <a:r>
              <a:rPr lang="de-CH" sz="1800"/>
              <a:t>Shadows of the Mind (1994)</a:t>
            </a:r>
            <a:endParaRPr sz="1800"/>
          </a:p>
          <a:p>
            <a:pPr indent="0" lvl="0" marL="0" rtl="0" algn="l">
              <a:lnSpc>
                <a:spcPct val="115000"/>
              </a:lnSpc>
              <a:spcBef>
                <a:spcPts val="0"/>
              </a:spcBef>
              <a:spcAft>
                <a:spcPts val="0"/>
              </a:spcAft>
              <a:buNone/>
            </a:pPr>
            <a:r>
              <a:t/>
            </a:r>
            <a:endParaRPr sz="1800" u="sng">
              <a:solidFill>
                <a:schemeClr val="hlink"/>
              </a:solidFill>
            </a:endParaRPr>
          </a:p>
          <a:p>
            <a:pPr indent="0" lvl="0" marL="0" rtl="0" algn="l">
              <a:spcBef>
                <a:spcPts val="1000"/>
              </a:spcBef>
              <a:spcAft>
                <a:spcPts val="0"/>
              </a:spcAft>
              <a:buNone/>
            </a:pPr>
            <a:r>
              <a:rPr lang="de-CH" sz="1800"/>
              <a:t>The four fundamental positions on AI (extracted from Bringsjord and Xiao, 2000)</a:t>
            </a:r>
            <a:endParaRPr sz="1800"/>
          </a:p>
          <a:p>
            <a:pPr indent="-342900" lvl="0" marL="457200" rtl="0" algn="l">
              <a:spcBef>
                <a:spcPts val="1000"/>
              </a:spcBef>
              <a:spcAft>
                <a:spcPts val="0"/>
              </a:spcAft>
              <a:buSzPts val="1800"/>
              <a:buAutoNum type="arabicPeriod"/>
            </a:pPr>
            <a:r>
              <a:rPr lang="de-CH" sz="1800"/>
              <a:t>All thinking is computation (feelings of conscious </a:t>
            </a:r>
            <a:r>
              <a:rPr lang="de-CH" sz="1800"/>
              <a:t>awareness</a:t>
            </a:r>
            <a:r>
              <a:rPr lang="de-CH" sz="1800"/>
              <a:t> evoked by </a:t>
            </a:r>
            <a:r>
              <a:rPr lang="de-CH" sz="1800"/>
              <a:t>appropriate</a:t>
            </a:r>
            <a:r>
              <a:rPr lang="de-CH" sz="1800"/>
              <a:t> computations)</a:t>
            </a:r>
            <a:endParaRPr sz="1800"/>
          </a:p>
          <a:p>
            <a:pPr indent="-342900" lvl="0" marL="457200" rtl="0" algn="l">
              <a:spcBef>
                <a:spcPts val="0"/>
              </a:spcBef>
              <a:spcAft>
                <a:spcPts val="0"/>
              </a:spcAft>
              <a:buSzPts val="1800"/>
              <a:buAutoNum type="arabicPeriod"/>
            </a:pPr>
            <a:r>
              <a:rPr lang="de-CH" sz="1800"/>
              <a:t>Awareness is a feature of the brain physical action</a:t>
            </a:r>
            <a:endParaRPr sz="1800"/>
          </a:p>
          <a:p>
            <a:pPr indent="-342900" lvl="0" marL="457200" rtl="0" algn="l">
              <a:spcBef>
                <a:spcPts val="0"/>
              </a:spcBef>
              <a:spcAft>
                <a:spcPts val="0"/>
              </a:spcAft>
              <a:buSzPts val="1800"/>
              <a:buAutoNum type="arabicPeriod"/>
            </a:pPr>
            <a:r>
              <a:rPr lang="de-CH" sz="1800"/>
              <a:t>Appropriate physical action of the brain evokes awareness (cannot be properly simulated computationally)</a:t>
            </a:r>
            <a:endParaRPr sz="1800"/>
          </a:p>
          <a:p>
            <a:pPr indent="-342900" lvl="0" marL="457200" rtl="0" algn="l">
              <a:spcBef>
                <a:spcPts val="0"/>
              </a:spcBef>
              <a:spcAft>
                <a:spcPts val="0"/>
              </a:spcAft>
              <a:buSzPts val="1800"/>
              <a:buAutoNum type="arabicPeriod"/>
            </a:pPr>
            <a:r>
              <a:rPr lang="de-CH" sz="1800"/>
              <a:t>Awareness cannot be explained by physical, computatiational, or any other scientific terms</a:t>
            </a:r>
            <a:endParaRPr sz="1800"/>
          </a:p>
        </p:txBody>
      </p:sp>
      <p:sp>
        <p:nvSpPr>
          <p:cNvPr id="869" name="Google Shape;869;p95"/>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8.3 The Gödelian argument</a:t>
            </a:r>
            <a:endParaRPr/>
          </a:p>
        </p:txBody>
      </p:sp>
      <p:sp>
        <p:nvSpPr>
          <p:cNvPr id="870" name="Google Shape;870;p95"/>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871" name="Google Shape;871;p95"/>
          <p:cNvPicPr preferRelativeResize="0"/>
          <p:nvPr/>
        </p:nvPicPr>
        <p:blipFill>
          <a:blip r:embed="rId3">
            <a:alphaModFix/>
          </a:blip>
          <a:stretch>
            <a:fillRect/>
          </a:stretch>
        </p:blipFill>
        <p:spPr>
          <a:xfrm>
            <a:off x="9434357" y="1093800"/>
            <a:ext cx="2153117" cy="33801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96"/>
          <p:cNvSpPr txBox="1"/>
          <p:nvPr>
            <p:ph idx="1" type="body"/>
          </p:nvPr>
        </p:nvSpPr>
        <p:spPr>
          <a:xfrm>
            <a:off x="3207575" y="1040575"/>
            <a:ext cx="8379900" cy="3186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3rd attack to “strong” AI: the Dreyfusian attack (Dreyfus)</a:t>
            </a:r>
            <a:endParaRPr sz="1800"/>
          </a:p>
          <a:p>
            <a:pPr indent="0" lvl="0" marL="0" rtl="0" algn="l">
              <a:spcBef>
                <a:spcPts val="1000"/>
              </a:spcBef>
              <a:spcAft>
                <a:spcPts val="0"/>
              </a:spcAft>
              <a:buNone/>
            </a:pPr>
            <a:r>
              <a:rPr lang="de-CH" sz="1800"/>
              <a:t>“Human expertise is not based on the explicit, disembodied, mechanical </a:t>
            </a:r>
            <a:r>
              <a:rPr lang="de-CH" sz="1800"/>
              <a:t>manipulation</a:t>
            </a:r>
            <a:r>
              <a:rPr lang="de-CH" sz="1800"/>
              <a:t> of symbolic information”</a:t>
            </a:r>
            <a:endParaRPr sz="1800"/>
          </a:p>
          <a:p>
            <a:pPr indent="-342900" lvl="0" marL="457200" rtl="0" algn="l">
              <a:spcBef>
                <a:spcPts val="1000"/>
              </a:spcBef>
              <a:spcAft>
                <a:spcPts val="0"/>
              </a:spcAft>
              <a:buSzPts val="1800"/>
              <a:buChar char="-"/>
            </a:pPr>
            <a:r>
              <a:rPr lang="de-CH" sz="1800"/>
              <a:t>Intelligence cannot be reduced to following rules</a:t>
            </a:r>
            <a:endParaRPr sz="1800"/>
          </a:p>
          <a:p>
            <a:pPr indent="-342900" lvl="0" marL="457200" rtl="0" algn="l">
              <a:spcBef>
                <a:spcPts val="0"/>
              </a:spcBef>
              <a:spcAft>
                <a:spcPts val="0"/>
              </a:spcAft>
              <a:buSzPts val="1800"/>
              <a:buChar char="-"/>
            </a:pPr>
            <a:r>
              <a:rPr lang="de-CH" sz="1800"/>
              <a:t>Context is critical to facilitating learning (environment “shows up” for an individual as one progresses through their learning curve: novice vs. expert)</a:t>
            </a:r>
            <a:endParaRPr sz="1800"/>
          </a:p>
          <a:p>
            <a:pPr indent="-342900" lvl="0" marL="457200" rtl="0" algn="l">
              <a:spcBef>
                <a:spcPts val="0"/>
              </a:spcBef>
              <a:spcAft>
                <a:spcPts val="0"/>
              </a:spcAft>
              <a:buSzPts val="1800"/>
              <a:buChar char="-"/>
            </a:pPr>
            <a:r>
              <a:rPr lang="de-CH" sz="1800"/>
              <a:t>Mind and body work together to cultivate learning and intelligence</a:t>
            </a:r>
            <a:endParaRPr sz="1800"/>
          </a:p>
          <a:p>
            <a:pPr indent="-342900" lvl="0" marL="457200" rtl="0" algn="l">
              <a:spcBef>
                <a:spcPts val="0"/>
              </a:spcBef>
              <a:spcAft>
                <a:spcPts val="0"/>
              </a:spcAft>
              <a:buSzPts val="1800"/>
              <a:buChar char="-"/>
            </a:pPr>
            <a:r>
              <a:rPr lang="de-CH" sz="1800"/>
              <a:t>A living body has interests and needs (nothing is neutral in the act of </a:t>
            </a:r>
            <a:r>
              <a:rPr lang="de-CH" sz="1800"/>
              <a:t>learning</a:t>
            </a:r>
            <a:r>
              <a:rPr lang="de-CH" sz="1800"/>
              <a:t> and mastering skills)</a:t>
            </a:r>
            <a:endParaRPr sz="1800"/>
          </a:p>
        </p:txBody>
      </p:sp>
      <p:sp>
        <p:nvSpPr>
          <p:cNvPr id="878" name="Google Shape;878;p96"/>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Chapter 8.4 Additional topics and readings</a:t>
            </a:r>
            <a:endParaRPr/>
          </a:p>
        </p:txBody>
      </p:sp>
      <p:sp>
        <p:nvSpPr>
          <p:cNvPr id="879" name="Google Shape;879;p96"/>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880" name="Google Shape;880;p96"/>
          <p:cNvPicPr preferRelativeResize="0"/>
          <p:nvPr/>
        </p:nvPicPr>
        <p:blipFill>
          <a:blip r:embed="rId3">
            <a:alphaModFix/>
          </a:blip>
          <a:stretch>
            <a:fillRect/>
          </a:stretch>
        </p:blipFill>
        <p:spPr>
          <a:xfrm>
            <a:off x="405850" y="1040575"/>
            <a:ext cx="2299125" cy="3421300"/>
          </a:xfrm>
          <a:prstGeom prst="rect">
            <a:avLst/>
          </a:prstGeom>
          <a:noFill/>
          <a:ln>
            <a:noFill/>
          </a:ln>
        </p:spPr>
      </p:pic>
      <p:sp>
        <p:nvSpPr>
          <p:cNvPr id="881" name="Google Shape;881;p96"/>
          <p:cNvSpPr txBox="1"/>
          <p:nvPr/>
        </p:nvSpPr>
        <p:spPr>
          <a:xfrm>
            <a:off x="6295100" y="5016750"/>
            <a:ext cx="56205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de-CH" sz="1800">
                <a:solidFill>
                  <a:srgbClr val="9D9D9C"/>
                </a:solidFill>
              </a:rPr>
              <a:t>Fjelland, 2020. Why general artificial intelligence will not be realized ? </a:t>
            </a:r>
            <a:r>
              <a:rPr i="1" lang="de-CH" sz="1800">
                <a:solidFill>
                  <a:srgbClr val="9D9D9C"/>
                </a:solidFill>
              </a:rPr>
              <a:t>Humanities &amp; Social Sciences </a:t>
            </a:r>
            <a:r>
              <a:rPr lang="de-CH" sz="1800">
                <a:solidFill>
                  <a:srgbClr val="9D9D9C"/>
                </a:solidFill>
              </a:rPr>
              <a:t>Communications, 7:10. https://doi.org/10.1057/s41599-020-0494-4</a:t>
            </a:r>
            <a:endParaRPr sz="1800">
              <a:solidFill>
                <a:srgbClr val="9D9D9C"/>
              </a:solidFill>
            </a:endParaRPr>
          </a:p>
        </p:txBody>
      </p:sp>
      <p:sp>
        <p:nvSpPr>
          <p:cNvPr id="882" name="Google Shape;882;p96"/>
          <p:cNvSpPr txBox="1"/>
          <p:nvPr>
            <p:ph idx="1" type="body"/>
          </p:nvPr>
        </p:nvSpPr>
        <p:spPr>
          <a:xfrm>
            <a:off x="910650" y="4641900"/>
            <a:ext cx="5660700" cy="2167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sz="1800"/>
              <a:t>To replicate intelligence with AI, we need:</a:t>
            </a:r>
            <a:endParaRPr sz="1800"/>
          </a:p>
          <a:p>
            <a:pPr indent="-342900" lvl="0" marL="457200" rtl="0" algn="l">
              <a:spcBef>
                <a:spcPts val="1000"/>
              </a:spcBef>
              <a:spcAft>
                <a:spcPts val="0"/>
              </a:spcAft>
              <a:buSzPts val="1800"/>
              <a:buAutoNum type="arabicPeriod"/>
            </a:pPr>
            <a:r>
              <a:rPr lang="de-CH" sz="1800"/>
              <a:t>replicating intelligence and consciousness</a:t>
            </a:r>
            <a:endParaRPr sz="1800"/>
          </a:p>
          <a:p>
            <a:pPr indent="-342900" lvl="0" marL="457200" rtl="0" algn="l">
              <a:spcBef>
                <a:spcPts val="0"/>
              </a:spcBef>
              <a:spcAft>
                <a:spcPts val="0"/>
              </a:spcAft>
              <a:buSzPts val="1800"/>
              <a:buAutoNum type="arabicPeriod"/>
            </a:pPr>
            <a:r>
              <a:rPr lang="de-CH" sz="1800"/>
              <a:t>programming:</a:t>
            </a:r>
            <a:endParaRPr sz="1800"/>
          </a:p>
          <a:p>
            <a:pPr indent="-342900" lvl="1" marL="914400" rtl="0" algn="l">
              <a:spcBef>
                <a:spcPts val="0"/>
              </a:spcBef>
              <a:spcAft>
                <a:spcPts val="0"/>
              </a:spcAft>
              <a:buSzPts val="1800"/>
              <a:buAutoNum type="alphaLcPeriod"/>
            </a:pPr>
            <a:r>
              <a:rPr lang="de-CH" sz="1800"/>
              <a:t>the way things show up for us</a:t>
            </a:r>
            <a:endParaRPr sz="1800"/>
          </a:p>
          <a:p>
            <a:pPr indent="-342900" lvl="1" marL="914400" rtl="0" algn="l">
              <a:spcBef>
                <a:spcPts val="0"/>
              </a:spcBef>
              <a:spcAft>
                <a:spcPts val="0"/>
              </a:spcAft>
              <a:buSzPts val="1800"/>
              <a:buAutoNum type="alphaLcPeriod"/>
            </a:pPr>
            <a:r>
              <a:rPr lang="de-CH" sz="1800"/>
              <a:t>a model of our bodies</a:t>
            </a:r>
            <a:endParaRPr sz="1800"/>
          </a:p>
          <a:p>
            <a:pPr indent="-342900" lvl="1" marL="914400" rtl="0" algn="l">
              <a:spcBef>
                <a:spcPts val="0"/>
              </a:spcBef>
              <a:spcAft>
                <a:spcPts val="0"/>
              </a:spcAft>
              <a:buSzPts val="1800"/>
              <a:buAutoNum type="alphaLcPeriod"/>
            </a:pPr>
            <a:r>
              <a:rPr lang="de-CH" sz="1800"/>
              <a:t>our distinctive values and motivations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ph idx="1" type="body"/>
          </p:nvPr>
        </p:nvSpPr>
        <p:spPr>
          <a:xfrm>
            <a:off x="1071880" y="1447800"/>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de-CH"/>
              <a:t>AI hasn’t managed to create general intelligence</a:t>
            </a:r>
            <a:endParaRPr/>
          </a:p>
          <a:p>
            <a:pPr indent="-393700" lvl="0" marL="914400" rtl="0" algn="l">
              <a:spcBef>
                <a:spcPts val="1000"/>
              </a:spcBef>
              <a:spcAft>
                <a:spcPts val="0"/>
              </a:spcAft>
              <a:buSzPts val="2600"/>
              <a:buChar char="-"/>
            </a:pPr>
            <a:r>
              <a:rPr lang="de-CH"/>
              <a:t>Artificial general intelligence (AGI) matches or surpasses human cognitive capabilities across a wide range of cognitive tasks</a:t>
            </a:r>
            <a:endParaRPr/>
          </a:p>
          <a:p>
            <a:pPr indent="-393700" lvl="0" marL="914400" rtl="0" algn="l">
              <a:spcBef>
                <a:spcPts val="0"/>
              </a:spcBef>
              <a:spcAft>
                <a:spcPts val="0"/>
              </a:spcAft>
              <a:buSzPts val="2600"/>
              <a:buChar char="-"/>
            </a:pPr>
            <a:r>
              <a:rPr lang="de-CH"/>
              <a:t>Narrow AI matches human capabilities in a specific task</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222" name="Google Shape;222;p30"/>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Conclusions of the Author</a:t>
            </a:r>
            <a:endParaRPr/>
          </a:p>
        </p:txBody>
      </p:sp>
      <p:sp>
        <p:nvSpPr>
          <p:cNvPr id="223" name="Google Shape;223;p30"/>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pic>
        <p:nvPicPr>
          <p:cNvPr id="224" name="Google Shape;224;p30"/>
          <p:cNvPicPr preferRelativeResize="0"/>
          <p:nvPr/>
        </p:nvPicPr>
        <p:blipFill>
          <a:blip r:embed="rId3">
            <a:alphaModFix/>
          </a:blip>
          <a:stretch>
            <a:fillRect/>
          </a:stretch>
        </p:blipFill>
        <p:spPr>
          <a:xfrm>
            <a:off x="768525" y="4176685"/>
            <a:ext cx="7336051" cy="1674075"/>
          </a:xfrm>
          <a:prstGeom prst="rect">
            <a:avLst/>
          </a:prstGeom>
          <a:noFill/>
          <a:ln>
            <a:noFill/>
          </a:ln>
        </p:spPr>
      </p:pic>
      <p:pic>
        <p:nvPicPr>
          <p:cNvPr id="225" name="Google Shape;225;p30"/>
          <p:cNvPicPr preferRelativeResize="0"/>
          <p:nvPr/>
        </p:nvPicPr>
        <p:blipFill>
          <a:blip r:embed="rId4">
            <a:alphaModFix/>
          </a:blip>
          <a:stretch>
            <a:fillRect/>
          </a:stretch>
        </p:blipFill>
        <p:spPr>
          <a:xfrm>
            <a:off x="8014725" y="3423624"/>
            <a:ext cx="2067401" cy="3180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1"/>
          <p:cNvSpPr txBox="1"/>
          <p:nvPr>
            <p:ph type="title"/>
          </p:nvPr>
        </p:nvSpPr>
        <p:spPr>
          <a:xfrm>
            <a:off x="1071880" y="290873"/>
            <a:ext cx="10515600" cy="749700"/>
          </a:xfrm>
          <a:prstGeom prst="rect">
            <a:avLst/>
          </a:prstGeom>
        </p:spPr>
        <p:txBody>
          <a:bodyPr anchorCtr="0" anchor="t" bIns="45700" lIns="91425" spcFirstLastPara="1" rIns="91425" wrap="square" tIns="90000">
            <a:noAutofit/>
          </a:bodyPr>
          <a:lstStyle/>
          <a:p>
            <a:pPr indent="0" lvl="0" marL="0" rtl="0" algn="l">
              <a:spcBef>
                <a:spcPts val="0"/>
              </a:spcBef>
              <a:spcAft>
                <a:spcPts val="0"/>
              </a:spcAft>
              <a:buNone/>
            </a:pPr>
            <a:r>
              <a:rPr lang="de-CH"/>
              <a:t>Group 1 - AI Milestones</a:t>
            </a:r>
            <a:endParaRPr/>
          </a:p>
        </p:txBody>
      </p:sp>
      <p:sp>
        <p:nvSpPr>
          <p:cNvPr id="232" name="Google Shape;232;p31"/>
          <p:cNvSpPr txBox="1"/>
          <p:nvPr>
            <p:ph idx="12" type="sldNum"/>
          </p:nvPr>
        </p:nvSpPr>
        <p:spPr>
          <a:xfrm>
            <a:off x="910654" y="6444000"/>
            <a:ext cx="371100" cy="365100"/>
          </a:xfrm>
          <a:prstGeom prst="rect">
            <a:avLst/>
          </a:prstGeom>
        </p:spPr>
        <p:txBody>
          <a:bodyPr anchorCtr="0" anchor="ctr" bIns="36000" lIns="36000" spcFirstLastPara="1" rIns="36000" wrap="square" tIns="36000">
            <a:noAutofit/>
          </a:bodyPr>
          <a:lstStyle/>
          <a:p>
            <a:pPr indent="0" lvl="0" marL="0" rtl="0" algn="r">
              <a:spcBef>
                <a:spcPts val="0"/>
              </a:spcBef>
              <a:spcAft>
                <a:spcPts val="0"/>
              </a:spcAft>
              <a:buClr>
                <a:srgbClr val="000000"/>
              </a:buClr>
              <a:buFont typeface="Arial"/>
              <a:buNone/>
            </a:pPr>
            <a:fld id="{00000000-1234-1234-1234-123412341234}" type="slidenum">
              <a:rPr lang="de-CH"/>
              <a:t>‹#›</a:t>
            </a:fld>
            <a:endParaRPr/>
          </a:p>
        </p:txBody>
      </p:sp>
      <p:sp>
        <p:nvSpPr>
          <p:cNvPr id="233" name="Google Shape;233;p31"/>
          <p:cNvSpPr txBox="1"/>
          <p:nvPr>
            <p:ph idx="10" type="dt"/>
          </p:nvPr>
        </p:nvSpPr>
        <p:spPr>
          <a:xfrm>
            <a:off x="1411548" y="6444000"/>
            <a:ext cx="2254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18. Januar 2023, Bern</a:t>
            </a:r>
            <a:endParaRPr/>
          </a:p>
        </p:txBody>
      </p:sp>
      <p:sp>
        <p:nvSpPr>
          <p:cNvPr id="234" name="Google Shape;234;p31"/>
          <p:cNvSpPr txBox="1"/>
          <p:nvPr>
            <p:ph idx="11" type="ftr"/>
          </p:nvPr>
        </p:nvSpPr>
        <p:spPr>
          <a:xfrm>
            <a:off x="3798000" y="6444000"/>
            <a:ext cx="77796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de-CH"/>
              <a:t>Organisationseinheit</a:t>
            </a:r>
            <a:endParaRPr/>
          </a:p>
        </p:txBody>
      </p:sp>
      <p:pic>
        <p:nvPicPr>
          <p:cNvPr id="235" name="Google Shape;235;p31"/>
          <p:cNvPicPr preferRelativeResize="0"/>
          <p:nvPr/>
        </p:nvPicPr>
        <p:blipFill>
          <a:blip r:embed="rId3">
            <a:alphaModFix/>
          </a:blip>
          <a:stretch>
            <a:fillRect/>
          </a:stretch>
        </p:blipFill>
        <p:spPr>
          <a:xfrm>
            <a:off x="2423026" y="1086425"/>
            <a:ext cx="6603750" cy="5311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niversität Bern">
  <a:themeElements>
    <a:clrScheme name="Farben Universitat Bern">
      <a:dk1>
        <a:srgbClr val="000000"/>
      </a:dk1>
      <a:lt1>
        <a:srgbClr val="FFFFFF"/>
      </a:lt1>
      <a:dk2>
        <a:srgbClr val="000000"/>
      </a:dk2>
      <a:lt2>
        <a:srgbClr val="EDEDED"/>
      </a:lt2>
      <a:accent1>
        <a:srgbClr val="668271"/>
      </a:accent1>
      <a:accent2>
        <a:srgbClr val="CFC43C"/>
      </a:accent2>
      <a:accent3>
        <a:srgbClr val="5294B4"/>
      </a:accent3>
      <a:accent4>
        <a:srgbClr val="75C4C5"/>
      </a:accent4>
      <a:accent5>
        <a:srgbClr val="9B3841"/>
      </a:accent5>
      <a:accent6>
        <a:srgbClr val="E4003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